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2" r:id="rId3"/>
    <p:sldId id="271" r:id="rId4"/>
    <p:sldId id="283" r:id="rId5"/>
    <p:sldId id="273" r:id="rId6"/>
    <p:sldId id="274" r:id="rId7"/>
    <p:sldId id="286" r:id="rId8"/>
    <p:sldId id="272" r:id="rId9"/>
    <p:sldId id="275" r:id="rId10"/>
    <p:sldId id="287" r:id="rId11"/>
    <p:sldId id="284" r:id="rId12"/>
    <p:sldId id="278" r:id="rId13"/>
    <p:sldId id="279" r:id="rId14"/>
    <p:sldId id="280" r:id="rId15"/>
    <p:sldId id="281" r:id="rId16"/>
    <p:sldId id="288" r:id="rId17"/>
    <p:sldId id="289" r:id="rId18"/>
    <p:sldId id="290" r:id="rId19"/>
    <p:sldId id="291" r:id="rId20"/>
    <p:sldId id="299" r:id="rId21"/>
    <p:sldId id="270" r:id="rId22"/>
    <p:sldId id="257" r:id="rId23"/>
    <p:sldId id="259" r:id="rId24"/>
    <p:sldId id="260" r:id="rId25"/>
    <p:sldId id="261" r:id="rId26"/>
    <p:sldId id="262" r:id="rId27"/>
    <p:sldId id="263" r:id="rId28"/>
    <p:sldId id="276" r:id="rId29"/>
    <p:sldId id="264" r:id="rId30"/>
    <p:sldId id="265" r:id="rId31"/>
    <p:sldId id="266" r:id="rId32"/>
    <p:sldId id="267" r:id="rId33"/>
    <p:sldId id="277" r:id="rId34"/>
    <p:sldId id="268" r:id="rId35"/>
    <p:sldId id="269" r:id="rId36"/>
    <p:sldId id="295" r:id="rId37"/>
    <p:sldId id="296" r:id="rId38"/>
    <p:sldId id="297" r:id="rId39"/>
    <p:sldId id="298" r:id="rId40"/>
    <p:sldId id="300" r:id="rId41"/>
    <p:sldId id="305" r:id="rId42"/>
    <p:sldId id="302" r:id="rId43"/>
    <p:sldId id="303" r:id="rId44"/>
    <p:sldId id="304" r:id="rId45"/>
    <p:sldId id="292" r:id="rId46"/>
    <p:sldId id="293" r:id="rId47"/>
    <p:sldId id="294" r:id="rId48"/>
    <p:sldId id="30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5" d="100"/>
          <a:sy n="85" d="100"/>
        </p:scale>
        <p:origin x="42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BA8EC6E-B361-4ECB-AC43-E53EB5E8762C}" type="datetimeFigureOut">
              <a:rPr lang="en-US" smtClean="0"/>
              <a:t>4/29/2023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29712182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A8EC6E-B361-4ECB-AC43-E53EB5E8762C}"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426509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A8EC6E-B361-4ECB-AC43-E53EB5E8762C}"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242929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A8EC6E-B361-4ECB-AC43-E53EB5E8762C}" type="datetimeFigureOut">
              <a:rPr lang="en-US" smtClean="0"/>
              <a:t>4/29/2023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285247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BA8EC6E-B361-4ECB-AC43-E53EB5E8762C}" type="datetimeFigureOut">
              <a:rPr lang="en-US" smtClean="0"/>
              <a:t>4/29/2023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221815983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BA8EC6E-B361-4ECB-AC43-E53EB5E8762C}" type="datetimeFigureOut">
              <a:rPr lang="en-US" smtClean="0"/>
              <a:t>4/29/2023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3857023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BA8EC6E-B361-4ECB-AC43-E53EB5E8762C}" type="datetimeFigureOut">
              <a:rPr lang="en-US" smtClean="0"/>
              <a:t>4/29/2023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41EFF1-A4A8-4AE5-94AA-842CB0DEAC1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403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A8EC6E-B361-4ECB-AC43-E53EB5E8762C}" type="datetimeFigureOut">
              <a:rPr lang="en-US" smtClean="0"/>
              <a:t>4/29/2023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77614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8EC6E-B361-4ECB-AC43-E53EB5E8762C}" type="datetimeFigureOut">
              <a:rPr lang="en-US" smtClean="0"/>
              <a:t>4/29/2023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2485981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BA8EC6E-B361-4ECB-AC43-E53EB5E8762C}" type="datetimeFigureOut">
              <a:rPr lang="en-US" smtClean="0"/>
              <a:t>4/29/2023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3519541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BA8EC6E-B361-4ECB-AC43-E53EB5E8762C}" type="datetimeFigureOut">
              <a:rPr lang="en-US" smtClean="0"/>
              <a:t>4/29/2023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941EFF1-A4A8-4AE5-94AA-842CB0DEAC10}" type="slidenum">
              <a:rPr lang="en-US" smtClean="0"/>
              <a:t>‹#›</a:t>
            </a:fld>
            <a:endParaRPr lang="en-US"/>
          </a:p>
        </p:txBody>
      </p:sp>
    </p:spTree>
    <p:extLst>
      <p:ext uri="{BB962C8B-B14F-4D97-AF65-F5344CB8AC3E}">
        <p14:creationId xmlns:p14="http://schemas.microsoft.com/office/powerpoint/2010/main" val="1587840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BA8EC6E-B361-4ECB-AC43-E53EB5E8762C}" type="datetimeFigureOut">
              <a:rPr lang="en-US" smtClean="0"/>
              <a:t>4/29/2023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941EFF1-A4A8-4AE5-94AA-842CB0DEAC10}" type="slidenum">
              <a:rPr lang="en-US" smtClean="0"/>
              <a:t>‹#›</a:t>
            </a:fld>
            <a:endParaRPr lang="en-US"/>
          </a:p>
        </p:txBody>
      </p:sp>
    </p:spTree>
    <p:extLst>
      <p:ext uri="{BB962C8B-B14F-4D97-AF65-F5344CB8AC3E}">
        <p14:creationId xmlns:p14="http://schemas.microsoft.com/office/powerpoint/2010/main" val="3878546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hyperlink" Target="https://commons.wikimedia.org/wiki/File:Cassandra_logo.svg" TargetMode="External"/><Relationship Id="rId7" Type="http://schemas.openxmlformats.org/officeDocument/2006/relationships/hyperlink" Target="https://www.prometheus-studio.it/prometheus_blog_wp/2019/09/10/colab-il-jupyter-notebook-di-google/" TargetMode="External"/><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9.png"/><Relationship Id="rId5" Type="http://schemas.openxmlformats.org/officeDocument/2006/relationships/hyperlink" Target="http://exponentis.es/instalacion-paso-a-paso-de-spark-en-linux-y-un-ejemplo-de-uso-de-pyspark" TargetMode="Externa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http://www.mathisintheair.org/wp/2016/11/kaggle-the-home-of-data-science/" TargetMode="External"/><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82C1-2549-ABB5-7736-DE94101A06F3}"/>
              </a:ext>
            </a:extLst>
          </p:cNvPr>
          <p:cNvSpPr>
            <a:spLocks noGrp="1"/>
          </p:cNvSpPr>
          <p:nvPr>
            <p:ph type="ctrTitle"/>
          </p:nvPr>
        </p:nvSpPr>
        <p:spPr/>
        <p:txBody>
          <a:bodyPr/>
          <a:lstStyle/>
          <a:p>
            <a:r>
              <a:rPr lang="en-US" sz="1800" b="1" i="0" dirty="0">
                <a:solidFill>
                  <a:srgbClr val="000000"/>
                </a:solidFill>
                <a:effectLst/>
                <a:latin typeface="Arial" panose="020B0604020202020204" pitchFamily="34" charset="0"/>
              </a:rPr>
              <a:t>EMPLOYEE ANALYTICS AND TALENT RETENTION</a:t>
            </a:r>
            <a:endParaRPr lang="en-US" dirty="0"/>
          </a:p>
        </p:txBody>
      </p:sp>
      <p:sp>
        <p:nvSpPr>
          <p:cNvPr id="3" name="Subtitle 2">
            <a:extLst>
              <a:ext uri="{FF2B5EF4-FFF2-40B4-BE49-F238E27FC236}">
                <a16:creationId xmlns:a16="http://schemas.microsoft.com/office/drawing/2014/main" id="{00E10528-BF17-78E4-CB6E-7CB4C7DE9069}"/>
              </a:ext>
            </a:extLst>
          </p:cNvPr>
          <p:cNvSpPr>
            <a:spLocks noGrp="1"/>
          </p:cNvSpPr>
          <p:nvPr>
            <p:ph type="subTitle" idx="1"/>
          </p:nvPr>
        </p:nvSpPr>
        <p:spPr/>
        <p:txBody>
          <a:bodyPr/>
          <a:lstStyle/>
          <a:p>
            <a:r>
              <a:rPr lang="en-US" sz="1800" b="1" i="0" u="none" strike="noStrike" dirty="0">
                <a:solidFill>
                  <a:srgbClr val="000000"/>
                </a:solidFill>
                <a:effectLst/>
                <a:latin typeface="Arial" panose="020B0604020202020204" pitchFamily="34" charset="0"/>
              </a:rPr>
              <a:t>PROJECT INCREMENT-1</a:t>
            </a:r>
            <a:endParaRPr lang="en-US" dirty="0"/>
          </a:p>
        </p:txBody>
      </p:sp>
    </p:spTree>
    <p:extLst>
      <p:ext uri="{BB962C8B-B14F-4D97-AF65-F5344CB8AC3E}">
        <p14:creationId xmlns:p14="http://schemas.microsoft.com/office/powerpoint/2010/main" val="167845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430306" y="523613"/>
            <a:ext cx="10990729" cy="740411"/>
          </a:xfrm>
        </p:spPr>
        <p:txBody>
          <a:bodyPr>
            <a:normAutofit fontScale="90000"/>
          </a:bodyPr>
          <a:lstStyle/>
          <a:p>
            <a:r>
              <a:rPr lang="en-US" dirty="0"/>
              <a:t>MODEL FLOW</a:t>
            </a:r>
          </a:p>
        </p:txBody>
      </p:sp>
      <p:pic>
        <p:nvPicPr>
          <p:cNvPr id="11" name="Picture 10">
            <a:extLst>
              <a:ext uri="{FF2B5EF4-FFF2-40B4-BE49-F238E27FC236}">
                <a16:creationId xmlns:a16="http://schemas.microsoft.com/office/drawing/2014/main" id="{141F5723-A39C-4975-875B-B4963925A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873" y="1586753"/>
            <a:ext cx="4302253" cy="4921624"/>
          </a:xfrm>
          <a:prstGeom prst="rect">
            <a:avLst/>
          </a:prstGeom>
        </p:spPr>
      </p:pic>
    </p:spTree>
    <p:extLst>
      <p:ext uri="{BB962C8B-B14F-4D97-AF65-F5344CB8AC3E}">
        <p14:creationId xmlns:p14="http://schemas.microsoft.com/office/powerpoint/2010/main" val="347946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9BB4-4427-BA41-9533-A98C30CC2E00}"/>
              </a:ext>
            </a:extLst>
          </p:cNvPr>
          <p:cNvSpPr>
            <a:spLocks noGrp="1"/>
          </p:cNvSpPr>
          <p:nvPr>
            <p:ph type="ctrTitle"/>
          </p:nvPr>
        </p:nvSpPr>
        <p:spPr/>
        <p:txBody>
          <a:bodyPr/>
          <a:lstStyle/>
          <a:p>
            <a:r>
              <a:rPr lang="en-US" dirty="0"/>
              <a:t>DATA COLLECTION/STORAGE</a:t>
            </a:r>
          </a:p>
        </p:txBody>
      </p:sp>
      <p:sp>
        <p:nvSpPr>
          <p:cNvPr id="3" name="Subtitle 2">
            <a:extLst>
              <a:ext uri="{FF2B5EF4-FFF2-40B4-BE49-F238E27FC236}">
                <a16:creationId xmlns:a16="http://schemas.microsoft.com/office/drawing/2014/main" id="{B755AE18-CF4D-EFC5-ACCB-0891FB604D9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4085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23B1DFE3-2859-AD96-A270-B88B09398FBC}"/>
              </a:ext>
            </a:extLst>
          </p:cNvPr>
          <p:cNvPicPr>
            <a:picLocks noChangeAspect="1"/>
          </p:cNvPicPr>
          <p:nvPr/>
        </p:nvPicPr>
        <p:blipFill rotWithShape="1">
          <a:blip r:embed="rId2">
            <a:extLst>
              <a:ext uri="{28A0092B-C50C-407E-A947-70E740481C1C}">
                <a14:useLocalDpi xmlns:a14="http://schemas.microsoft.com/office/drawing/2010/main" val="0"/>
              </a:ext>
            </a:extLst>
          </a:blip>
          <a:srcRect t="4780" b="58491"/>
          <a:stretch/>
        </p:blipFill>
        <p:spPr>
          <a:xfrm>
            <a:off x="1431984" y="1706216"/>
            <a:ext cx="8652295" cy="1986219"/>
          </a:xfrm>
          <a:prstGeom prst="rect">
            <a:avLst/>
          </a:prstGeom>
        </p:spPr>
      </p:pic>
      <p:pic>
        <p:nvPicPr>
          <p:cNvPr id="13" name="Picture 12" descr="Text&#10;&#10;Description automatically generated">
            <a:extLst>
              <a:ext uri="{FF2B5EF4-FFF2-40B4-BE49-F238E27FC236}">
                <a16:creationId xmlns:a16="http://schemas.microsoft.com/office/drawing/2014/main" id="{30A24825-870D-F9BF-1E4E-6B41AB9439BD}"/>
              </a:ext>
            </a:extLst>
          </p:cNvPr>
          <p:cNvPicPr>
            <a:picLocks noChangeAspect="1"/>
          </p:cNvPicPr>
          <p:nvPr/>
        </p:nvPicPr>
        <p:blipFill rotWithShape="1">
          <a:blip r:embed="rId3">
            <a:extLst>
              <a:ext uri="{28A0092B-C50C-407E-A947-70E740481C1C}">
                <a14:useLocalDpi xmlns:a14="http://schemas.microsoft.com/office/drawing/2010/main" val="0"/>
              </a:ext>
            </a:extLst>
          </a:blip>
          <a:srcRect t="3443" b="82264"/>
          <a:stretch/>
        </p:blipFill>
        <p:spPr>
          <a:xfrm>
            <a:off x="1431984" y="3841831"/>
            <a:ext cx="8652295" cy="787806"/>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5F65863-1358-E10D-4D41-E9DAC5212C6E}"/>
              </a:ext>
            </a:extLst>
          </p:cNvPr>
          <p:cNvPicPr>
            <a:picLocks noChangeAspect="1"/>
          </p:cNvPicPr>
          <p:nvPr/>
        </p:nvPicPr>
        <p:blipFill rotWithShape="1">
          <a:blip r:embed="rId4">
            <a:extLst>
              <a:ext uri="{28A0092B-C50C-407E-A947-70E740481C1C}">
                <a14:useLocalDpi xmlns:a14="http://schemas.microsoft.com/office/drawing/2010/main" val="0"/>
              </a:ext>
            </a:extLst>
          </a:blip>
          <a:srcRect t="21510" b="27286"/>
          <a:stretch/>
        </p:blipFill>
        <p:spPr>
          <a:xfrm>
            <a:off x="1394604" y="5080957"/>
            <a:ext cx="8732807" cy="1518249"/>
          </a:xfrm>
          <a:prstGeom prst="rect">
            <a:avLst/>
          </a:prstGeom>
        </p:spPr>
      </p:pic>
      <p:sp>
        <p:nvSpPr>
          <p:cNvPr id="17" name="TextBox 16">
            <a:extLst>
              <a:ext uri="{FF2B5EF4-FFF2-40B4-BE49-F238E27FC236}">
                <a16:creationId xmlns:a16="http://schemas.microsoft.com/office/drawing/2014/main" id="{A67D10CA-1958-BBCE-B399-549EC51AAFD2}"/>
              </a:ext>
            </a:extLst>
          </p:cNvPr>
          <p:cNvSpPr txBox="1"/>
          <p:nvPr/>
        </p:nvSpPr>
        <p:spPr>
          <a:xfrm>
            <a:off x="1394604" y="810672"/>
            <a:ext cx="8189293" cy="369332"/>
          </a:xfrm>
          <a:prstGeom prst="rect">
            <a:avLst/>
          </a:prstGeom>
          <a:noFill/>
        </p:spPr>
        <p:txBody>
          <a:bodyPr wrap="none" rtlCol="0">
            <a:spAutoFit/>
          </a:bodyPr>
          <a:lstStyle/>
          <a:p>
            <a:r>
              <a:rPr lang="en-US" dirty="0"/>
              <a:t>Used Casandra to create </a:t>
            </a:r>
            <a:r>
              <a:rPr lang="en-US" dirty="0" err="1"/>
              <a:t>keyspace</a:t>
            </a:r>
            <a:r>
              <a:rPr lang="en-US" dirty="0"/>
              <a:t>(Database) and Tables in for the employee and HR</a:t>
            </a:r>
          </a:p>
        </p:txBody>
      </p:sp>
    </p:spTree>
    <p:extLst>
      <p:ext uri="{BB962C8B-B14F-4D97-AF65-F5344CB8AC3E}">
        <p14:creationId xmlns:p14="http://schemas.microsoft.com/office/powerpoint/2010/main" val="247013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0DF7A4A4-0921-7003-11D2-81D9578E8396}"/>
              </a:ext>
            </a:extLst>
          </p:cNvPr>
          <p:cNvPicPr>
            <a:picLocks noChangeAspect="1"/>
          </p:cNvPicPr>
          <p:nvPr/>
        </p:nvPicPr>
        <p:blipFill rotWithShape="1">
          <a:blip r:embed="rId2">
            <a:extLst>
              <a:ext uri="{28A0092B-C50C-407E-A947-70E740481C1C}">
                <a14:useLocalDpi xmlns:a14="http://schemas.microsoft.com/office/drawing/2010/main" val="0"/>
              </a:ext>
            </a:extLst>
          </a:blip>
          <a:srcRect t="6541" b="47547"/>
          <a:stretch/>
        </p:blipFill>
        <p:spPr>
          <a:xfrm>
            <a:off x="933089" y="2078968"/>
            <a:ext cx="8952783" cy="182017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7E5D9414-A478-CFCB-F47A-087F43DE8A6E}"/>
              </a:ext>
            </a:extLst>
          </p:cNvPr>
          <p:cNvPicPr>
            <a:picLocks noChangeAspect="1"/>
          </p:cNvPicPr>
          <p:nvPr/>
        </p:nvPicPr>
        <p:blipFill rotWithShape="1">
          <a:blip r:embed="rId3">
            <a:extLst>
              <a:ext uri="{28A0092B-C50C-407E-A947-70E740481C1C}">
                <a14:useLocalDpi xmlns:a14="http://schemas.microsoft.com/office/drawing/2010/main" val="0"/>
              </a:ext>
            </a:extLst>
          </a:blip>
          <a:srcRect t="4654" b="56729"/>
          <a:stretch/>
        </p:blipFill>
        <p:spPr>
          <a:xfrm>
            <a:off x="933089" y="4386534"/>
            <a:ext cx="8952783" cy="2048347"/>
          </a:xfrm>
          <a:prstGeom prst="rect">
            <a:avLst/>
          </a:prstGeom>
        </p:spPr>
      </p:pic>
      <p:sp>
        <p:nvSpPr>
          <p:cNvPr id="11" name="TextBox 10">
            <a:extLst>
              <a:ext uri="{FF2B5EF4-FFF2-40B4-BE49-F238E27FC236}">
                <a16:creationId xmlns:a16="http://schemas.microsoft.com/office/drawing/2014/main" id="{4ED9C4DA-1A37-BB6F-56DF-108E56385CD3}"/>
              </a:ext>
            </a:extLst>
          </p:cNvPr>
          <p:cNvSpPr txBox="1"/>
          <p:nvPr/>
        </p:nvSpPr>
        <p:spPr>
          <a:xfrm>
            <a:off x="1570008" y="734322"/>
            <a:ext cx="6392174" cy="646331"/>
          </a:xfrm>
          <a:prstGeom prst="rect">
            <a:avLst/>
          </a:prstGeom>
          <a:noFill/>
        </p:spPr>
        <p:txBody>
          <a:bodyPr wrap="square" rtlCol="0">
            <a:spAutoFit/>
          </a:bodyPr>
          <a:lstStyle/>
          <a:p>
            <a:pPr algn="ctr"/>
            <a:r>
              <a:rPr lang="en-US" dirty="0"/>
              <a:t>CQL Queries to retrieve data with filtering some column details for HR Table</a:t>
            </a:r>
          </a:p>
        </p:txBody>
      </p:sp>
    </p:spTree>
    <p:extLst>
      <p:ext uri="{BB962C8B-B14F-4D97-AF65-F5344CB8AC3E}">
        <p14:creationId xmlns:p14="http://schemas.microsoft.com/office/powerpoint/2010/main" val="254313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F2EF6D-0284-4B35-E651-D6A8CB7FF2BD}"/>
              </a:ext>
            </a:extLst>
          </p:cNvPr>
          <p:cNvPicPr>
            <a:picLocks noChangeAspect="1"/>
          </p:cNvPicPr>
          <p:nvPr/>
        </p:nvPicPr>
        <p:blipFill>
          <a:blip r:embed="rId2"/>
          <a:stretch>
            <a:fillRect/>
          </a:stretch>
        </p:blipFill>
        <p:spPr>
          <a:xfrm>
            <a:off x="1174628" y="2155097"/>
            <a:ext cx="8952783" cy="2408277"/>
          </a:xfrm>
          <a:prstGeom prst="rect">
            <a:avLst/>
          </a:prstGeom>
        </p:spPr>
      </p:pic>
      <p:sp>
        <p:nvSpPr>
          <p:cNvPr id="5" name="TextBox 4">
            <a:extLst>
              <a:ext uri="{FF2B5EF4-FFF2-40B4-BE49-F238E27FC236}">
                <a16:creationId xmlns:a16="http://schemas.microsoft.com/office/drawing/2014/main" id="{12254A8B-5FF5-626C-1252-0C976C9495EA}"/>
              </a:ext>
            </a:extLst>
          </p:cNvPr>
          <p:cNvSpPr txBox="1"/>
          <p:nvPr/>
        </p:nvSpPr>
        <p:spPr>
          <a:xfrm>
            <a:off x="1570008" y="734322"/>
            <a:ext cx="6392174" cy="646331"/>
          </a:xfrm>
          <a:prstGeom prst="rect">
            <a:avLst/>
          </a:prstGeom>
          <a:noFill/>
        </p:spPr>
        <p:txBody>
          <a:bodyPr wrap="square" rtlCol="0">
            <a:spAutoFit/>
          </a:bodyPr>
          <a:lstStyle/>
          <a:p>
            <a:pPr algn="ctr"/>
            <a:r>
              <a:rPr lang="en-US" dirty="0"/>
              <a:t>CQL Queries to retrieve data with filtering some column details for Employee Table</a:t>
            </a:r>
          </a:p>
        </p:txBody>
      </p:sp>
      <p:pic>
        <p:nvPicPr>
          <p:cNvPr id="6" name="Picture 5" descr="Graphical user interface, text&#10;&#10;Description automatically generated">
            <a:extLst>
              <a:ext uri="{FF2B5EF4-FFF2-40B4-BE49-F238E27FC236}">
                <a16:creationId xmlns:a16="http://schemas.microsoft.com/office/drawing/2014/main" id="{9B090331-68A6-B3A5-35A1-13FD240E37A1}"/>
              </a:ext>
            </a:extLst>
          </p:cNvPr>
          <p:cNvPicPr>
            <a:picLocks noChangeAspect="1"/>
          </p:cNvPicPr>
          <p:nvPr/>
        </p:nvPicPr>
        <p:blipFill rotWithShape="1">
          <a:blip r:embed="rId3">
            <a:extLst>
              <a:ext uri="{28A0092B-C50C-407E-A947-70E740481C1C}">
                <a14:useLocalDpi xmlns:a14="http://schemas.microsoft.com/office/drawing/2010/main" val="0"/>
              </a:ext>
            </a:extLst>
          </a:blip>
          <a:srcRect t="6541" b="39966"/>
          <a:stretch/>
        </p:blipFill>
        <p:spPr>
          <a:xfrm>
            <a:off x="1174628" y="4865298"/>
            <a:ext cx="9021795" cy="1820172"/>
          </a:xfrm>
          <a:prstGeom prst="rect">
            <a:avLst/>
          </a:prstGeom>
        </p:spPr>
      </p:pic>
    </p:spTree>
    <p:extLst>
      <p:ext uri="{BB962C8B-B14F-4D97-AF65-F5344CB8AC3E}">
        <p14:creationId xmlns:p14="http://schemas.microsoft.com/office/powerpoint/2010/main" val="2170993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5CFD1-C6FB-5361-48A2-4A9DD6B296CA}"/>
              </a:ext>
            </a:extLst>
          </p:cNvPr>
          <p:cNvPicPr>
            <a:picLocks noChangeAspect="1"/>
          </p:cNvPicPr>
          <p:nvPr/>
        </p:nvPicPr>
        <p:blipFill>
          <a:blip r:embed="rId2"/>
          <a:stretch>
            <a:fillRect/>
          </a:stretch>
        </p:blipFill>
        <p:spPr>
          <a:xfrm>
            <a:off x="498493" y="1848248"/>
            <a:ext cx="10966011" cy="2137158"/>
          </a:xfrm>
          <a:prstGeom prst="rect">
            <a:avLst/>
          </a:prstGeom>
        </p:spPr>
      </p:pic>
      <p:pic>
        <p:nvPicPr>
          <p:cNvPr id="5" name="Picture 4">
            <a:extLst>
              <a:ext uri="{FF2B5EF4-FFF2-40B4-BE49-F238E27FC236}">
                <a16:creationId xmlns:a16="http://schemas.microsoft.com/office/drawing/2014/main" id="{65F020ED-6506-0688-9B58-26DDFD72FEE3}"/>
              </a:ext>
            </a:extLst>
          </p:cNvPr>
          <p:cNvPicPr>
            <a:picLocks noChangeAspect="1"/>
          </p:cNvPicPr>
          <p:nvPr/>
        </p:nvPicPr>
        <p:blipFill>
          <a:blip r:embed="rId3"/>
          <a:stretch>
            <a:fillRect/>
          </a:stretch>
        </p:blipFill>
        <p:spPr>
          <a:xfrm>
            <a:off x="498494" y="4373592"/>
            <a:ext cx="10966011" cy="2300934"/>
          </a:xfrm>
          <a:prstGeom prst="rect">
            <a:avLst/>
          </a:prstGeom>
        </p:spPr>
      </p:pic>
      <p:sp>
        <p:nvSpPr>
          <p:cNvPr id="6" name="TextBox 5">
            <a:extLst>
              <a:ext uri="{FF2B5EF4-FFF2-40B4-BE49-F238E27FC236}">
                <a16:creationId xmlns:a16="http://schemas.microsoft.com/office/drawing/2014/main" id="{DC14D76D-EA3D-A691-33DC-DFF0B8153DB6}"/>
              </a:ext>
            </a:extLst>
          </p:cNvPr>
          <p:cNvSpPr txBox="1"/>
          <p:nvPr/>
        </p:nvSpPr>
        <p:spPr>
          <a:xfrm>
            <a:off x="2424023" y="1136896"/>
            <a:ext cx="6392174" cy="646331"/>
          </a:xfrm>
          <a:prstGeom prst="rect">
            <a:avLst/>
          </a:prstGeom>
          <a:noFill/>
        </p:spPr>
        <p:txBody>
          <a:bodyPr wrap="square" rtlCol="0">
            <a:spAutoFit/>
          </a:bodyPr>
          <a:lstStyle/>
          <a:p>
            <a:pPr algn="ctr"/>
            <a:r>
              <a:rPr lang="en-US" dirty="0"/>
              <a:t>CQL Queries to retrieve data with filtering some column details for Employee Table</a:t>
            </a:r>
          </a:p>
        </p:txBody>
      </p:sp>
    </p:spTree>
    <p:extLst>
      <p:ext uri="{BB962C8B-B14F-4D97-AF65-F5344CB8AC3E}">
        <p14:creationId xmlns:p14="http://schemas.microsoft.com/office/powerpoint/2010/main" val="313443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1188720"/>
          </a:xfrm>
        </p:spPr>
        <p:txBody>
          <a:bodyPr/>
          <a:lstStyle/>
          <a:p>
            <a:r>
              <a:rPr lang="en-US" dirty="0"/>
              <a:t>Data Cloud storage</a:t>
            </a:r>
          </a:p>
        </p:txBody>
      </p:sp>
      <p:pic>
        <p:nvPicPr>
          <p:cNvPr id="4" name="Picture 3">
            <a:extLst>
              <a:ext uri="{FF2B5EF4-FFF2-40B4-BE49-F238E27FC236}">
                <a16:creationId xmlns:a16="http://schemas.microsoft.com/office/drawing/2014/main" id="{B0C1F529-3F03-9A11-DB2A-75A0497EF0E6}"/>
              </a:ext>
            </a:extLst>
          </p:cNvPr>
          <p:cNvPicPr>
            <a:picLocks noChangeAspect="1"/>
          </p:cNvPicPr>
          <p:nvPr/>
        </p:nvPicPr>
        <p:blipFill>
          <a:blip r:embed="rId2"/>
          <a:stretch>
            <a:fillRect/>
          </a:stretch>
        </p:blipFill>
        <p:spPr>
          <a:xfrm>
            <a:off x="1697553" y="2205318"/>
            <a:ext cx="8796894" cy="4270159"/>
          </a:xfrm>
          <a:prstGeom prst="rect">
            <a:avLst/>
          </a:prstGeom>
        </p:spPr>
      </p:pic>
    </p:spTree>
    <p:extLst>
      <p:ext uri="{BB962C8B-B14F-4D97-AF65-F5344CB8AC3E}">
        <p14:creationId xmlns:p14="http://schemas.microsoft.com/office/powerpoint/2010/main" val="3768581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1188720"/>
          </a:xfrm>
        </p:spPr>
        <p:txBody>
          <a:bodyPr/>
          <a:lstStyle/>
          <a:p>
            <a:r>
              <a:rPr lang="en-US" dirty="0"/>
              <a:t>Data Cloud storage</a:t>
            </a:r>
          </a:p>
        </p:txBody>
      </p:sp>
      <p:pic>
        <p:nvPicPr>
          <p:cNvPr id="5" name="Picture 4">
            <a:extLst>
              <a:ext uri="{FF2B5EF4-FFF2-40B4-BE49-F238E27FC236}">
                <a16:creationId xmlns:a16="http://schemas.microsoft.com/office/drawing/2014/main" id="{276B0ECC-57BC-7D9C-AFEE-C203FE4A4439}"/>
              </a:ext>
            </a:extLst>
          </p:cNvPr>
          <p:cNvPicPr>
            <a:picLocks noChangeAspect="1"/>
          </p:cNvPicPr>
          <p:nvPr/>
        </p:nvPicPr>
        <p:blipFill>
          <a:blip r:embed="rId2"/>
          <a:stretch>
            <a:fillRect/>
          </a:stretch>
        </p:blipFill>
        <p:spPr>
          <a:xfrm>
            <a:off x="2152892" y="1938759"/>
            <a:ext cx="7715879" cy="4618300"/>
          </a:xfrm>
          <a:prstGeom prst="rect">
            <a:avLst/>
          </a:prstGeom>
        </p:spPr>
      </p:pic>
    </p:spTree>
    <p:extLst>
      <p:ext uri="{BB962C8B-B14F-4D97-AF65-F5344CB8AC3E}">
        <p14:creationId xmlns:p14="http://schemas.microsoft.com/office/powerpoint/2010/main" val="690592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1188720"/>
          </a:xfrm>
        </p:spPr>
        <p:txBody>
          <a:bodyPr/>
          <a:lstStyle/>
          <a:p>
            <a:r>
              <a:rPr lang="en-US" dirty="0"/>
              <a:t>Data Cloud Driver</a:t>
            </a:r>
          </a:p>
        </p:txBody>
      </p:sp>
      <p:pic>
        <p:nvPicPr>
          <p:cNvPr id="4" name="Picture 3">
            <a:extLst>
              <a:ext uri="{FF2B5EF4-FFF2-40B4-BE49-F238E27FC236}">
                <a16:creationId xmlns:a16="http://schemas.microsoft.com/office/drawing/2014/main" id="{0B9CB755-F120-2B31-BD61-96DEE7A94DC4}"/>
              </a:ext>
            </a:extLst>
          </p:cNvPr>
          <p:cNvPicPr>
            <a:picLocks noChangeAspect="1"/>
          </p:cNvPicPr>
          <p:nvPr/>
        </p:nvPicPr>
        <p:blipFill>
          <a:blip r:embed="rId2"/>
          <a:stretch>
            <a:fillRect/>
          </a:stretch>
        </p:blipFill>
        <p:spPr>
          <a:xfrm>
            <a:off x="1905282" y="1819116"/>
            <a:ext cx="8823249" cy="3389491"/>
          </a:xfrm>
          <a:prstGeom prst="rect">
            <a:avLst/>
          </a:prstGeom>
        </p:spPr>
      </p:pic>
    </p:spTree>
    <p:extLst>
      <p:ext uri="{BB962C8B-B14F-4D97-AF65-F5344CB8AC3E}">
        <p14:creationId xmlns:p14="http://schemas.microsoft.com/office/powerpoint/2010/main" val="95703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1188720"/>
          </a:xfrm>
        </p:spPr>
        <p:txBody>
          <a:bodyPr/>
          <a:lstStyle/>
          <a:p>
            <a:r>
              <a:rPr lang="en-US" dirty="0"/>
              <a:t>Data Cloud Driver</a:t>
            </a:r>
          </a:p>
        </p:txBody>
      </p:sp>
      <p:pic>
        <p:nvPicPr>
          <p:cNvPr id="5" name="Picture 4">
            <a:extLst>
              <a:ext uri="{FF2B5EF4-FFF2-40B4-BE49-F238E27FC236}">
                <a16:creationId xmlns:a16="http://schemas.microsoft.com/office/drawing/2014/main" id="{EC8B55F2-EB86-EF59-880E-17AD2D20FEE6}"/>
              </a:ext>
            </a:extLst>
          </p:cNvPr>
          <p:cNvPicPr>
            <a:picLocks noChangeAspect="1"/>
          </p:cNvPicPr>
          <p:nvPr/>
        </p:nvPicPr>
        <p:blipFill>
          <a:blip r:embed="rId2"/>
          <a:stretch>
            <a:fillRect/>
          </a:stretch>
        </p:blipFill>
        <p:spPr>
          <a:xfrm>
            <a:off x="1921398" y="1869413"/>
            <a:ext cx="9013944" cy="4647534"/>
          </a:xfrm>
          <a:prstGeom prst="rect">
            <a:avLst/>
          </a:prstGeom>
        </p:spPr>
      </p:pic>
    </p:spTree>
    <p:extLst>
      <p:ext uri="{BB962C8B-B14F-4D97-AF65-F5344CB8AC3E}">
        <p14:creationId xmlns:p14="http://schemas.microsoft.com/office/powerpoint/2010/main" val="1890054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FD0E3-5365-F214-21FC-CAEE7097ED9D}"/>
              </a:ext>
            </a:extLst>
          </p:cNvPr>
          <p:cNvSpPr txBox="1">
            <a:spLocks/>
          </p:cNvSpPr>
          <p:nvPr/>
        </p:nvSpPr>
        <p:spPr>
          <a:xfrm>
            <a:off x="824753" y="471855"/>
            <a:ext cx="10613873" cy="408039"/>
          </a:xfrm>
          <a:prstGeom prst="rect">
            <a:avLst/>
          </a:prstGeom>
        </p:spPr>
        <p:txBody>
          <a:bodyPr>
            <a:normAutofit fontScale="900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US" dirty="0"/>
          </a:p>
        </p:txBody>
      </p:sp>
      <p:sp>
        <p:nvSpPr>
          <p:cNvPr id="3" name="TextBox 2">
            <a:extLst>
              <a:ext uri="{FF2B5EF4-FFF2-40B4-BE49-F238E27FC236}">
                <a16:creationId xmlns:a16="http://schemas.microsoft.com/office/drawing/2014/main" id="{B9CE0C41-C835-BDB0-1A67-A8AB3E6CDCF1}"/>
              </a:ext>
            </a:extLst>
          </p:cNvPr>
          <p:cNvSpPr txBox="1"/>
          <p:nvPr/>
        </p:nvSpPr>
        <p:spPr>
          <a:xfrm flipH="1">
            <a:off x="1382958" y="1095555"/>
            <a:ext cx="9426084" cy="5931880"/>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workflow of a big data project is determined by the project's specific goals and requirements, and it can be divided into the following stages:</a:t>
            </a:r>
          </a:p>
          <a:p>
            <a:pPr marL="285750" marR="0" indent="-28575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stage in any big data project is to collect the data that will be analyzed.</a:t>
            </a:r>
          </a:p>
          <a:p>
            <a:pPr marL="285750" marR="0" indent="-28575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acquiring the data, it must be cleaned and preprocessed to ensure that it is of good quality and suitable for analysis.</a:t>
            </a:r>
          </a:p>
          <a:p>
            <a:pPr marL="285750" marR="0" indent="-28575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analysis phase, statistical and machine learning techniques are used to extract insights from the data, using tools such as Apache Spark, Apache Hive etc.</a:t>
            </a:r>
          </a:p>
          <a:p>
            <a:pPr marL="285750" marR="0" indent="-28575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Feature selection involves choosing the most relevant and valuable features (or variables) in a dataset that are most predictive of the desired outcome.</a:t>
            </a:r>
          </a:p>
          <a:p>
            <a:pPr marL="285750" marR="0" indent="-28575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Model selection involves deciding on the optimal algorithm or model to utilize for a specific task.</a:t>
            </a:r>
          </a:p>
          <a:p>
            <a:pPr marL="285750" marR="0" indent="-28575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a model is chosen, it must be trained and evaluated on the data to understand the patterns and correlations between the features and the desired outcome, followed by Model optimization entails fine-tuning the model's performance.</a:t>
            </a:r>
          </a:p>
          <a:p>
            <a:pPr marL="285750" marR="0" indent="-28575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the analysis is completed, the results must be visualized in an understandable manner, including developing charts, graphs, or dashboards to present the data.</a:t>
            </a:r>
          </a:p>
          <a:p>
            <a:endParaRPr lang="en-US" dirty="0"/>
          </a:p>
        </p:txBody>
      </p:sp>
      <p:sp>
        <p:nvSpPr>
          <p:cNvPr id="6" name="Rectangle 5">
            <a:extLst>
              <a:ext uri="{FF2B5EF4-FFF2-40B4-BE49-F238E27FC236}">
                <a16:creationId xmlns:a16="http://schemas.microsoft.com/office/drawing/2014/main" id="{00A2C209-F91F-EBB2-FFB0-D4F265594C52}"/>
              </a:ext>
            </a:extLst>
          </p:cNvPr>
          <p:cNvSpPr/>
          <p:nvPr/>
        </p:nvSpPr>
        <p:spPr>
          <a:xfrm>
            <a:off x="824753" y="307953"/>
            <a:ext cx="10475851" cy="586596"/>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A0C00A1-8CB4-D66B-19E4-D46A1189637A}"/>
              </a:ext>
            </a:extLst>
          </p:cNvPr>
          <p:cNvSpPr txBox="1"/>
          <p:nvPr/>
        </p:nvSpPr>
        <p:spPr>
          <a:xfrm>
            <a:off x="4882550" y="370418"/>
            <a:ext cx="2725948" cy="477054"/>
          </a:xfrm>
          <a:prstGeom prst="rect">
            <a:avLst/>
          </a:prstGeom>
          <a:noFill/>
        </p:spPr>
        <p:txBody>
          <a:bodyPr wrap="square" rtlCol="0">
            <a:spAutoFit/>
          </a:bodyPr>
          <a:lstStyle/>
          <a:p>
            <a:r>
              <a:rPr lang="en-US" sz="2500" dirty="0"/>
              <a:t>WORK FLOW</a:t>
            </a:r>
          </a:p>
        </p:txBody>
      </p:sp>
    </p:spTree>
    <p:extLst>
      <p:ext uri="{BB962C8B-B14F-4D97-AF65-F5344CB8AC3E}">
        <p14:creationId xmlns:p14="http://schemas.microsoft.com/office/powerpoint/2010/main" val="3559061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600635" y="465739"/>
            <a:ext cx="10990729" cy="1188720"/>
          </a:xfrm>
        </p:spPr>
        <p:txBody>
          <a:bodyPr/>
          <a:lstStyle/>
          <a:p>
            <a:r>
              <a:rPr lang="en-US" dirty="0"/>
              <a:t>Data </a:t>
            </a:r>
            <a:r>
              <a:rPr lang="en-US" dirty="0" err="1"/>
              <a:t>COnnection</a:t>
            </a:r>
            <a:endParaRPr lang="en-US" dirty="0"/>
          </a:p>
        </p:txBody>
      </p:sp>
      <p:pic>
        <p:nvPicPr>
          <p:cNvPr id="4" name="Picture 3">
            <a:extLst>
              <a:ext uri="{FF2B5EF4-FFF2-40B4-BE49-F238E27FC236}">
                <a16:creationId xmlns:a16="http://schemas.microsoft.com/office/drawing/2014/main" id="{104E7D2E-EAFB-AAEA-CEA4-F91AAB53EDE3}"/>
              </a:ext>
            </a:extLst>
          </p:cNvPr>
          <p:cNvPicPr>
            <a:picLocks noChangeAspect="1"/>
          </p:cNvPicPr>
          <p:nvPr/>
        </p:nvPicPr>
        <p:blipFill>
          <a:blip r:embed="rId2"/>
          <a:stretch>
            <a:fillRect/>
          </a:stretch>
        </p:blipFill>
        <p:spPr>
          <a:xfrm>
            <a:off x="37574" y="1964657"/>
            <a:ext cx="12116850" cy="4427604"/>
          </a:xfrm>
          <a:prstGeom prst="rect">
            <a:avLst/>
          </a:prstGeom>
        </p:spPr>
      </p:pic>
    </p:spTree>
    <p:extLst>
      <p:ext uri="{BB962C8B-B14F-4D97-AF65-F5344CB8AC3E}">
        <p14:creationId xmlns:p14="http://schemas.microsoft.com/office/powerpoint/2010/main" val="585422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A6BD-937A-119D-9DAC-396790ACA338}"/>
              </a:ext>
            </a:extLst>
          </p:cNvPr>
          <p:cNvSpPr>
            <a:spLocks noGrp="1"/>
          </p:cNvSpPr>
          <p:nvPr>
            <p:ph type="ctrTitle"/>
          </p:nvPr>
        </p:nvSpPr>
        <p:spPr/>
        <p:txBody>
          <a:bodyPr/>
          <a:lstStyle/>
          <a:p>
            <a:r>
              <a:rPr lang="en-US" dirty="0"/>
              <a:t>Cleaning and Preprocessing</a:t>
            </a:r>
          </a:p>
        </p:txBody>
      </p:sp>
      <p:sp>
        <p:nvSpPr>
          <p:cNvPr id="3" name="Subtitle 2">
            <a:extLst>
              <a:ext uri="{FF2B5EF4-FFF2-40B4-BE49-F238E27FC236}">
                <a16:creationId xmlns:a16="http://schemas.microsoft.com/office/drawing/2014/main" id="{71392A47-1FE0-C792-E86D-660D6EA9FE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48257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690282" y="497451"/>
            <a:ext cx="10990729" cy="709965"/>
          </a:xfrm>
        </p:spPr>
        <p:txBody>
          <a:bodyPr>
            <a:normAutofit fontScale="90000"/>
          </a:bodyPr>
          <a:lstStyle/>
          <a:p>
            <a:r>
              <a:rPr lang="en-US" dirty="0"/>
              <a:t>Data exploration and cleaning</a:t>
            </a:r>
          </a:p>
        </p:txBody>
      </p:sp>
      <p:pic>
        <p:nvPicPr>
          <p:cNvPr id="4" name="Content Placeholder 3">
            <a:extLst>
              <a:ext uri="{FF2B5EF4-FFF2-40B4-BE49-F238E27FC236}">
                <a16:creationId xmlns:a16="http://schemas.microsoft.com/office/drawing/2014/main" id="{5DFADDBF-FFC0-A764-B2BA-63E6B7576973}"/>
              </a:ext>
            </a:extLst>
          </p:cNvPr>
          <p:cNvPicPr>
            <a:picLocks noGrp="1" noChangeAspect="1"/>
          </p:cNvPicPr>
          <p:nvPr>
            <p:ph idx="1"/>
          </p:nvPr>
        </p:nvPicPr>
        <p:blipFill>
          <a:blip r:embed="rId2"/>
          <a:stretch>
            <a:fillRect/>
          </a:stretch>
        </p:blipFill>
        <p:spPr>
          <a:xfrm>
            <a:off x="750948" y="1751367"/>
            <a:ext cx="11125200" cy="4169235"/>
          </a:xfrm>
          <a:prstGeom prst="rect">
            <a:avLst/>
          </a:prstGeom>
        </p:spPr>
      </p:pic>
    </p:spTree>
    <p:extLst>
      <p:ext uri="{BB962C8B-B14F-4D97-AF65-F5344CB8AC3E}">
        <p14:creationId xmlns:p14="http://schemas.microsoft.com/office/powerpoint/2010/main" val="1200809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exploration and cleaning</a:t>
            </a:r>
          </a:p>
        </p:txBody>
      </p:sp>
      <p:pic>
        <p:nvPicPr>
          <p:cNvPr id="7" name="Content Placeholder 6">
            <a:extLst>
              <a:ext uri="{FF2B5EF4-FFF2-40B4-BE49-F238E27FC236}">
                <a16:creationId xmlns:a16="http://schemas.microsoft.com/office/drawing/2014/main" id="{E08ADDBB-01AB-BA26-2D70-7CEFA1AF8761}"/>
              </a:ext>
            </a:extLst>
          </p:cNvPr>
          <p:cNvPicPr>
            <a:picLocks noGrp="1" noChangeAspect="1"/>
          </p:cNvPicPr>
          <p:nvPr>
            <p:ph idx="1"/>
          </p:nvPr>
        </p:nvPicPr>
        <p:blipFill>
          <a:blip r:embed="rId2"/>
          <a:stretch>
            <a:fillRect/>
          </a:stretch>
        </p:blipFill>
        <p:spPr>
          <a:xfrm>
            <a:off x="824753" y="1343178"/>
            <a:ext cx="10991850" cy="1447400"/>
          </a:xfrm>
          <a:prstGeom prst="rect">
            <a:avLst/>
          </a:prstGeom>
        </p:spPr>
      </p:pic>
      <p:pic>
        <p:nvPicPr>
          <p:cNvPr id="8" name="Picture 7">
            <a:extLst>
              <a:ext uri="{FF2B5EF4-FFF2-40B4-BE49-F238E27FC236}">
                <a16:creationId xmlns:a16="http://schemas.microsoft.com/office/drawing/2014/main" id="{5984245E-137D-82E7-00C3-F457329E548D}"/>
              </a:ext>
            </a:extLst>
          </p:cNvPr>
          <p:cNvPicPr>
            <a:picLocks noChangeAspect="1"/>
          </p:cNvPicPr>
          <p:nvPr/>
        </p:nvPicPr>
        <p:blipFill>
          <a:blip r:embed="rId3"/>
          <a:stretch>
            <a:fillRect/>
          </a:stretch>
        </p:blipFill>
        <p:spPr>
          <a:xfrm>
            <a:off x="824753" y="3136955"/>
            <a:ext cx="11071412" cy="3197432"/>
          </a:xfrm>
          <a:prstGeom prst="rect">
            <a:avLst/>
          </a:prstGeom>
        </p:spPr>
      </p:pic>
    </p:spTree>
    <p:extLst>
      <p:ext uri="{BB962C8B-B14F-4D97-AF65-F5344CB8AC3E}">
        <p14:creationId xmlns:p14="http://schemas.microsoft.com/office/powerpoint/2010/main" val="930658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exploration and cleaning</a:t>
            </a:r>
          </a:p>
        </p:txBody>
      </p:sp>
      <p:pic>
        <p:nvPicPr>
          <p:cNvPr id="3" name="Picture 2">
            <a:extLst>
              <a:ext uri="{FF2B5EF4-FFF2-40B4-BE49-F238E27FC236}">
                <a16:creationId xmlns:a16="http://schemas.microsoft.com/office/drawing/2014/main" id="{756C09B3-CE8B-A0B0-195A-2FFD74748AE4}"/>
              </a:ext>
            </a:extLst>
          </p:cNvPr>
          <p:cNvPicPr>
            <a:picLocks noChangeAspect="1"/>
          </p:cNvPicPr>
          <p:nvPr/>
        </p:nvPicPr>
        <p:blipFill>
          <a:blip r:embed="rId2"/>
          <a:stretch>
            <a:fillRect/>
          </a:stretch>
        </p:blipFill>
        <p:spPr>
          <a:xfrm>
            <a:off x="950259" y="1335405"/>
            <a:ext cx="7835153" cy="2349089"/>
          </a:xfrm>
          <a:prstGeom prst="rect">
            <a:avLst/>
          </a:prstGeom>
        </p:spPr>
      </p:pic>
      <p:pic>
        <p:nvPicPr>
          <p:cNvPr id="6" name="Picture 5">
            <a:extLst>
              <a:ext uri="{FF2B5EF4-FFF2-40B4-BE49-F238E27FC236}">
                <a16:creationId xmlns:a16="http://schemas.microsoft.com/office/drawing/2014/main" id="{4276D902-7664-C529-9582-88B3A9182A11}"/>
              </a:ext>
            </a:extLst>
          </p:cNvPr>
          <p:cNvPicPr>
            <a:picLocks noChangeAspect="1"/>
          </p:cNvPicPr>
          <p:nvPr/>
        </p:nvPicPr>
        <p:blipFill>
          <a:blip r:embed="rId3"/>
          <a:stretch>
            <a:fillRect/>
          </a:stretch>
        </p:blipFill>
        <p:spPr>
          <a:xfrm>
            <a:off x="950259" y="3795656"/>
            <a:ext cx="7709647" cy="2648227"/>
          </a:xfrm>
          <a:prstGeom prst="rect">
            <a:avLst/>
          </a:prstGeom>
        </p:spPr>
      </p:pic>
    </p:spTree>
    <p:extLst>
      <p:ext uri="{BB962C8B-B14F-4D97-AF65-F5344CB8AC3E}">
        <p14:creationId xmlns:p14="http://schemas.microsoft.com/office/powerpoint/2010/main" val="2667522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exploration and cleaning</a:t>
            </a:r>
          </a:p>
        </p:txBody>
      </p:sp>
      <p:pic>
        <p:nvPicPr>
          <p:cNvPr id="4" name="Picture 3">
            <a:extLst>
              <a:ext uri="{FF2B5EF4-FFF2-40B4-BE49-F238E27FC236}">
                <a16:creationId xmlns:a16="http://schemas.microsoft.com/office/drawing/2014/main" id="{D1480F7B-949B-2E4A-C7FE-64BFD008B8FD}"/>
              </a:ext>
            </a:extLst>
          </p:cNvPr>
          <p:cNvPicPr>
            <a:picLocks noChangeAspect="1"/>
          </p:cNvPicPr>
          <p:nvPr/>
        </p:nvPicPr>
        <p:blipFill>
          <a:blip r:embed="rId2"/>
          <a:stretch>
            <a:fillRect/>
          </a:stretch>
        </p:blipFill>
        <p:spPr>
          <a:xfrm>
            <a:off x="471084" y="1506069"/>
            <a:ext cx="11344398" cy="4069977"/>
          </a:xfrm>
          <a:prstGeom prst="rect">
            <a:avLst/>
          </a:prstGeom>
        </p:spPr>
      </p:pic>
    </p:spTree>
    <p:extLst>
      <p:ext uri="{BB962C8B-B14F-4D97-AF65-F5344CB8AC3E}">
        <p14:creationId xmlns:p14="http://schemas.microsoft.com/office/powerpoint/2010/main" val="3017488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exploration and cleaning</a:t>
            </a:r>
          </a:p>
        </p:txBody>
      </p:sp>
      <p:pic>
        <p:nvPicPr>
          <p:cNvPr id="3" name="Picture 2">
            <a:extLst>
              <a:ext uri="{FF2B5EF4-FFF2-40B4-BE49-F238E27FC236}">
                <a16:creationId xmlns:a16="http://schemas.microsoft.com/office/drawing/2014/main" id="{E7DA3057-5977-C49F-BB4C-C04F9404DE39}"/>
              </a:ext>
            </a:extLst>
          </p:cNvPr>
          <p:cNvPicPr>
            <a:picLocks noChangeAspect="1"/>
          </p:cNvPicPr>
          <p:nvPr/>
        </p:nvPicPr>
        <p:blipFill>
          <a:blip r:embed="rId2"/>
          <a:stretch>
            <a:fillRect/>
          </a:stretch>
        </p:blipFill>
        <p:spPr>
          <a:xfrm>
            <a:off x="824753" y="1362728"/>
            <a:ext cx="8547847" cy="3065837"/>
          </a:xfrm>
          <a:prstGeom prst="rect">
            <a:avLst/>
          </a:prstGeom>
        </p:spPr>
      </p:pic>
      <p:pic>
        <p:nvPicPr>
          <p:cNvPr id="5" name="Picture 4">
            <a:extLst>
              <a:ext uri="{FF2B5EF4-FFF2-40B4-BE49-F238E27FC236}">
                <a16:creationId xmlns:a16="http://schemas.microsoft.com/office/drawing/2014/main" id="{29C776B4-88E5-8812-04A6-5A55B84E001E}"/>
              </a:ext>
            </a:extLst>
          </p:cNvPr>
          <p:cNvPicPr>
            <a:picLocks noChangeAspect="1"/>
          </p:cNvPicPr>
          <p:nvPr/>
        </p:nvPicPr>
        <p:blipFill>
          <a:blip r:embed="rId3"/>
          <a:stretch>
            <a:fillRect/>
          </a:stretch>
        </p:blipFill>
        <p:spPr>
          <a:xfrm>
            <a:off x="824752" y="4616917"/>
            <a:ext cx="8166847" cy="2135078"/>
          </a:xfrm>
          <a:prstGeom prst="rect">
            <a:avLst/>
          </a:prstGeom>
        </p:spPr>
      </p:pic>
    </p:spTree>
    <p:extLst>
      <p:ext uri="{BB962C8B-B14F-4D97-AF65-F5344CB8AC3E}">
        <p14:creationId xmlns:p14="http://schemas.microsoft.com/office/powerpoint/2010/main" val="3751337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exploration and cleaning</a:t>
            </a:r>
          </a:p>
        </p:txBody>
      </p:sp>
      <p:pic>
        <p:nvPicPr>
          <p:cNvPr id="4" name="Picture 3">
            <a:extLst>
              <a:ext uri="{FF2B5EF4-FFF2-40B4-BE49-F238E27FC236}">
                <a16:creationId xmlns:a16="http://schemas.microsoft.com/office/drawing/2014/main" id="{53550AFC-5C3C-EC71-D636-DB90BD16AC30}"/>
              </a:ext>
            </a:extLst>
          </p:cNvPr>
          <p:cNvPicPr>
            <a:picLocks noChangeAspect="1"/>
          </p:cNvPicPr>
          <p:nvPr/>
        </p:nvPicPr>
        <p:blipFill>
          <a:blip r:embed="rId2"/>
          <a:stretch>
            <a:fillRect/>
          </a:stretch>
        </p:blipFill>
        <p:spPr>
          <a:xfrm>
            <a:off x="1080247" y="1643174"/>
            <a:ext cx="8549921" cy="1449650"/>
          </a:xfrm>
          <a:prstGeom prst="rect">
            <a:avLst/>
          </a:prstGeom>
        </p:spPr>
      </p:pic>
      <p:pic>
        <p:nvPicPr>
          <p:cNvPr id="6" name="Picture 5">
            <a:extLst>
              <a:ext uri="{FF2B5EF4-FFF2-40B4-BE49-F238E27FC236}">
                <a16:creationId xmlns:a16="http://schemas.microsoft.com/office/drawing/2014/main" id="{C1D9A736-923C-A68B-2871-E3340704F75D}"/>
              </a:ext>
            </a:extLst>
          </p:cNvPr>
          <p:cNvPicPr>
            <a:picLocks noChangeAspect="1"/>
          </p:cNvPicPr>
          <p:nvPr/>
        </p:nvPicPr>
        <p:blipFill>
          <a:blip r:embed="rId3"/>
          <a:stretch>
            <a:fillRect/>
          </a:stretch>
        </p:blipFill>
        <p:spPr>
          <a:xfrm>
            <a:off x="1080247" y="3561621"/>
            <a:ext cx="8549920" cy="2292767"/>
          </a:xfrm>
          <a:prstGeom prst="rect">
            <a:avLst/>
          </a:prstGeom>
        </p:spPr>
      </p:pic>
    </p:spTree>
    <p:extLst>
      <p:ext uri="{BB962C8B-B14F-4D97-AF65-F5344CB8AC3E}">
        <p14:creationId xmlns:p14="http://schemas.microsoft.com/office/powerpoint/2010/main" val="1683654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A6BD-937A-119D-9DAC-396790ACA338}"/>
              </a:ext>
            </a:extLst>
          </p:cNvPr>
          <p:cNvSpPr>
            <a:spLocks noGrp="1"/>
          </p:cNvSpPr>
          <p:nvPr>
            <p:ph type="ctrTitle"/>
          </p:nvPr>
        </p:nvSpPr>
        <p:spPr/>
        <p:txBody>
          <a:bodyPr/>
          <a:lstStyle/>
          <a:p>
            <a:r>
              <a:rPr lang="en-US" dirty="0" err="1"/>
              <a:t>Visualisation</a:t>
            </a:r>
            <a:endParaRPr lang="en-US" dirty="0"/>
          </a:p>
        </p:txBody>
      </p:sp>
      <p:sp>
        <p:nvSpPr>
          <p:cNvPr id="3" name="Subtitle 2">
            <a:extLst>
              <a:ext uri="{FF2B5EF4-FFF2-40B4-BE49-F238E27FC236}">
                <a16:creationId xmlns:a16="http://schemas.microsoft.com/office/drawing/2014/main" id="{71392A47-1FE0-C792-E86D-660D6EA9FE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3405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visualization</a:t>
            </a:r>
          </a:p>
        </p:txBody>
      </p:sp>
      <p:pic>
        <p:nvPicPr>
          <p:cNvPr id="3" name="Picture 2">
            <a:extLst>
              <a:ext uri="{FF2B5EF4-FFF2-40B4-BE49-F238E27FC236}">
                <a16:creationId xmlns:a16="http://schemas.microsoft.com/office/drawing/2014/main" id="{7E1F5709-D132-7097-4D3A-0A838D315657}"/>
              </a:ext>
            </a:extLst>
          </p:cNvPr>
          <p:cNvPicPr>
            <a:picLocks noChangeAspect="1"/>
          </p:cNvPicPr>
          <p:nvPr/>
        </p:nvPicPr>
        <p:blipFill>
          <a:blip r:embed="rId2"/>
          <a:stretch>
            <a:fillRect/>
          </a:stretch>
        </p:blipFill>
        <p:spPr>
          <a:xfrm>
            <a:off x="824753" y="1447203"/>
            <a:ext cx="7494494" cy="1742310"/>
          </a:xfrm>
          <a:prstGeom prst="rect">
            <a:avLst/>
          </a:prstGeom>
        </p:spPr>
      </p:pic>
      <p:pic>
        <p:nvPicPr>
          <p:cNvPr id="5" name="Picture 4">
            <a:extLst>
              <a:ext uri="{FF2B5EF4-FFF2-40B4-BE49-F238E27FC236}">
                <a16:creationId xmlns:a16="http://schemas.microsoft.com/office/drawing/2014/main" id="{E8EBB939-9BD3-CA45-C430-0B1D8F9F488E}"/>
              </a:ext>
            </a:extLst>
          </p:cNvPr>
          <p:cNvPicPr>
            <a:picLocks noChangeAspect="1"/>
          </p:cNvPicPr>
          <p:nvPr/>
        </p:nvPicPr>
        <p:blipFill>
          <a:blip r:embed="rId3"/>
          <a:stretch>
            <a:fillRect/>
          </a:stretch>
        </p:blipFill>
        <p:spPr>
          <a:xfrm>
            <a:off x="824753" y="3319351"/>
            <a:ext cx="5809129" cy="3407898"/>
          </a:xfrm>
          <a:prstGeom prst="rect">
            <a:avLst/>
          </a:prstGeom>
        </p:spPr>
      </p:pic>
    </p:spTree>
    <p:extLst>
      <p:ext uri="{BB962C8B-B14F-4D97-AF65-F5344CB8AC3E}">
        <p14:creationId xmlns:p14="http://schemas.microsoft.com/office/powerpoint/2010/main" val="271206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394218"/>
            <a:ext cx="10990729" cy="596975"/>
          </a:xfrm>
        </p:spPr>
        <p:txBody>
          <a:bodyPr>
            <a:normAutofit fontScale="90000"/>
          </a:bodyPr>
          <a:lstStyle/>
          <a:p>
            <a:r>
              <a:rPr lang="en-US" dirty="0"/>
              <a:t>WORK Flow DIAGRAM</a:t>
            </a:r>
          </a:p>
        </p:txBody>
      </p:sp>
      <p:pic>
        <p:nvPicPr>
          <p:cNvPr id="1026" name="Picture 2">
            <a:extLst>
              <a:ext uri="{FF2B5EF4-FFF2-40B4-BE49-F238E27FC236}">
                <a16:creationId xmlns:a16="http://schemas.microsoft.com/office/drawing/2014/main" id="{7435AABA-C6CF-A18B-BD39-A22698C9C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313378"/>
            <a:ext cx="2286000"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48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visualization</a:t>
            </a:r>
          </a:p>
        </p:txBody>
      </p:sp>
      <p:pic>
        <p:nvPicPr>
          <p:cNvPr id="4" name="Picture 3">
            <a:extLst>
              <a:ext uri="{FF2B5EF4-FFF2-40B4-BE49-F238E27FC236}">
                <a16:creationId xmlns:a16="http://schemas.microsoft.com/office/drawing/2014/main" id="{8E8187E7-D644-B05B-B567-B882658B1C65}"/>
              </a:ext>
            </a:extLst>
          </p:cNvPr>
          <p:cNvPicPr>
            <a:picLocks noChangeAspect="1"/>
          </p:cNvPicPr>
          <p:nvPr/>
        </p:nvPicPr>
        <p:blipFill>
          <a:blip r:embed="rId2"/>
          <a:stretch>
            <a:fillRect/>
          </a:stretch>
        </p:blipFill>
        <p:spPr>
          <a:xfrm>
            <a:off x="1008528" y="1377184"/>
            <a:ext cx="7543801" cy="3320322"/>
          </a:xfrm>
          <a:prstGeom prst="rect">
            <a:avLst/>
          </a:prstGeom>
        </p:spPr>
      </p:pic>
      <p:pic>
        <p:nvPicPr>
          <p:cNvPr id="6" name="Picture 5">
            <a:extLst>
              <a:ext uri="{FF2B5EF4-FFF2-40B4-BE49-F238E27FC236}">
                <a16:creationId xmlns:a16="http://schemas.microsoft.com/office/drawing/2014/main" id="{90EDDE0E-6BBB-B462-D69D-973C499845D5}"/>
              </a:ext>
            </a:extLst>
          </p:cNvPr>
          <p:cNvPicPr>
            <a:picLocks noChangeAspect="1"/>
          </p:cNvPicPr>
          <p:nvPr/>
        </p:nvPicPr>
        <p:blipFill>
          <a:blip r:embed="rId3"/>
          <a:stretch>
            <a:fillRect/>
          </a:stretch>
        </p:blipFill>
        <p:spPr>
          <a:xfrm>
            <a:off x="5095293" y="3273854"/>
            <a:ext cx="6914071" cy="3252919"/>
          </a:xfrm>
          <a:prstGeom prst="rect">
            <a:avLst/>
          </a:prstGeom>
        </p:spPr>
      </p:pic>
    </p:spTree>
    <p:extLst>
      <p:ext uri="{BB962C8B-B14F-4D97-AF65-F5344CB8AC3E}">
        <p14:creationId xmlns:p14="http://schemas.microsoft.com/office/powerpoint/2010/main" val="1739154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visualization</a:t>
            </a:r>
          </a:p>
        </p:txBody>
      </p:sp>
      <p:pic>
        <p:nvPicPr>
          <p:cNvPr id="3" name="Picture 2">
            <a:extLst>
              <a:ext uri="{FF2B5EF4-FFF2-40B4-BE49-F238E27FC236}">
                <a16:creationId xmlns:a16="http://schemas.microsoft.com/office/drawing/2014/main" id="{A59682D8-2DBA-ADE1-DE98-CCA2EF9C7A4C}"/>
              </a:ext>
            </a:extLst>
          </p:cNvPr>
          <p:cNvPicPr>
            <a:picLocks noChangeAspect="1"/>
          </p:cNvPicPr>
          <p:nvPr/>
        </p:nvPicPr>
        <p:blipFill>
          <a:blip r:embed="rId2"/>
          <a:stretch>
            <a:fillRect/>
          </a:stretch>
        </p:blipFill>
        <p:spPr>
          <a:xfrm>
            <a:off x="824752" y="1337272"/>
            <a:ext cx="6688235" cy="3154046"/>
          </a:xfrm>
          <a:prstGeom prst="rect">
            <a:avLst/>
          </a:prstGeom>
        </p:spPr>
      </p:pic>
      <p:pic>
        <p:nvPicPr>
          <p:cNvPr id="5" name="Picture 4">
            <a:extLst>
              <a:ext uri="{FF2B5EF4-FFF2-40B4-BE49-F238E27FC236}">
                <a16:creationId xmlns:a16="http://schemas.microsoft.com/office/drawing/2014/main" id="{36D1B8C9-280B-79E0-7B0D-E9BA30D7DA8B}"/>
              </a:ext>
            </a:extLst>
          </p:cNvPr>
          <p:cNvPicPr>
            <a:picLocks noChangeAspect="1"/>
          </p:cNvPicPr>
          <p:nvPr/>
        </p:nvPicPr>
        <p:blipFill>
          <a:blip r:embed="rId3"/>
          <a:stretch>
            <a:fillRect/>
          </a:stretch>
        </p:blipFill>
        <p:spPr>
          <a:xfrm>
            <a:off x="5016689" y="3727786"/>
            <a:ext cx="6798793" cy="2850777"/>
          </a:xfrm>
          <a:prstGeom prst="rect">
            <a:avLst/>
          </a:prstGeom>
        </p:spPr>
      </p:pic>
    </p:spTree>
    <p:extLst>
      <p:ext uri="{BB962C8B-B14F-4D97-AF65-F5344CB8AC3E}">
        <p14:creationId xmlns:p14="http://schemas.microsoft.com/office/powerpoint/2010/main" val="4089217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visualization</a:t>
            </a:r>
          </a:p>
        </p:txBody>
      </p:sp>
      <p:pic>
        <p:nvPicPr>
          <p:cNvPr id="4" name="Picture 3">
            <a:extLst>
              <a:ext uri="{FF2B5EF4-FFF2-40B4-BE49-F238E27FC236}">
                <a16:creationId xmlns:a16="http://schemas.microsoft.com/office/drawing/2014/main" id="{C406DE9F-82FB-7CA6-6F41-2BD4A7539899}"/>
              </a:ext>
            </a:extLst>
          </p:cNvPr>
          <p:cNvPicPr>
            <a:picLocks noChangeAspect="1"/>
          </p:cNvPicPr>
          <p:nvPr/>
        </p:nvPicPr>
        <p:blipFill>
          <a:blip r:embed="rId2"/>
          <a:stretch>
            <a:fillRect/>
          </a:stretch>
        </p:blipFill>
        <p:spPr>
          <a:xfrm>
            <a:off x="1116105" y="1404530"/>
            <a:ext cx="8512773" cy="3391588"/>
          </a:xfrm>
          <a:prstGeom prst="rect">
            <a:avLst/>
          </a:prstGeom>
        </p:spPr>
      </p:pic>
      <p:pic>
        <p:nvPicPr>
          <p:cNvPr id="6" name="Picture 5">
            <a:extLst>
              <a:ext uri="{FF2B5EF4-FFF2-40B4-BE49-F238E27FC236}">
                <a16:creationId xmlns:a16="http://schemas.microsoft.com/office/drawing/2014/main" id="{6442EF1C-C788-990B-91A8-CC539A2159E2}"/>
              </a:ext>
            </a:extLst>
          </p:cNvPr>
          <p:cNvPicPr>
            <a:picLocks noChangeAspect="1"/>
          </p:cNvPicPr>
          <p:nvPr/>
        </p:nvPicPr>
        <p:blipFill>
          <a:blip r:embed="rId3"/>
          <a:stretch>
            <a:fillRect/>
          </a:stretch>
        </p:blipFill>
        <p:spPr>
          <a:xfrm>
            <a:off x="5082987" y="2964296"/>
            <a:ext cx="6625521" cy="3239280"/>
          </a:xfrm>
          <a:prstGeom prst="rect">
            <a:avLst/>
          </a:prstGeom>
        </p:spPr>
      </p:pic>
    </p:spTree>
    <p:extLst>
      <p:ext uri="{BB962C8B-B14F-4D97-AF65-F5344CB8AC3E}">
        <p14:creationId xmlns:p14="http://schemas.microsoft.com/office/powerpoint/2010/main" val="2353602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A6BD-937A-119D-9DAC-396790ACA338}"/>
              </a:ext>
            </a:extLst>
          </p:cNvPr>
          <p:cNvSpPr>
            <a:spLocks noGrp="1"/>
          </p:cNvSpPr>
          <p:nvPr>
            <p:ph type="ctrTitle"/>
          </p:nvPr>
        </p:nvSpPr>
        <p:spPr/>
        <p:txBody>
          <a:bodyPr/>
          <a:lstStyle/>
          <a:p>
            <a:r>
              <a:rPr lang="en-US" dirty="0"/>
              <a:t>Algorithm IMPLEMENTATION</a:t>
            </a:r>
          </a:p>
        </p:txBody>
      </p:sp>
      <p:sp>
        <p:nvSpPr>
          <p:cNvPr id="3" name="Subtitle 2">
            <a:extLst>
              <a:ext uri="{FF2B5EF4-FFF2-40B4-BE49-F238E27FC236}">
                <a16:creationId xmlns:a16="http://schemas.microsoft.com/office/drawing/2014/main" id="{71392A47-1FE0-C792-E86D-660D6EA9FE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07627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Analysis</a:t>
            </a:r>
          </a:p>
        </p:txBody>
      </p:sp>
      <p:pic>
        <p:nvPicPr>
          <p:cNvPr id="3" name="Picture 2">
            <a:extLst>
              <a:ext uri="{FF2B5EF4-FFF2-40B4-BE49-F238E27FC236}">
                <a16:creationId xmlns:a16="http://schemas.microsoft.com/office/drawing/2014/main" id="{FED0A3D8-02E4-B3A3-B1FD-85AC20953618}"/>
              </a:ext>
            </a:extLst>
          </p:cNvPr>
          <p:cNvPicPr>
            <a:picLocks noChangeAspect="1"/>
          </p:cNvPicPr>
          <p:nvPr/>
        </p:nvPicPr>
        <p:blipFill>
          <a:blip r:embed="rId2"/>
          <a:stretch>
            <a:fillRect/>
          </a:stretch>
        </p:blipFill>
        <p:spPr>
          <a:xfrm>
            <a:off x="1694329" y="1452282"/>
            <a:ext cx="8166847" cy="4052047"/>
          </a:xfrm>
          <a:prstGeom prst="rect">
            <a:avLst/>
          </a:prstGeom>
        </p:spPr>
      </p:pic>
    </p:spTree>
    <p:extLst>
      <p:ext uri="{BB962C8B-B14F-4D97-AF65-F5344CB8AC3E}">
        <p14:creationId xmlns:p14="http://schemas.microsoft.com/office/powerpoint/2010/main" val="2340766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Analysis</a:t>
            </a:r>
          </a:p>
        </p:txBody>
      </p:sp>
      <p:pic>
        <p:nvPicPr>
          <p:cNvPr id="4" name="Picture 3">
            <a:extLst>
              <a:ext uri="{FF2B5EF4-FFF2-40B4-BE49-F238E27FC236}">
                <a16:creationId xmlns:a16="http://schemas.microsoft.com/office/drawing/2014/main" id="{0AE4AA45-1CCB-0309-86E4-78003A6AFE22}"/>
              </a:ext>
            </a:extLst>
          </p:cNvPr>
          <p:cNvPicPr>
            <a:picLocks noChangeAspect="1"/>
          </p:cNvPicPr>
          <p:nvPr/>
        </p:nvPicPr>
        <p:blipFill>
          <a:blip r:embed="rId2"/>
          <a:stretch>
            <a:fillRect/>
          </a:stretch>
        </p:blipFill>
        <p:spPr>
          <a:xfrm>
            <a:off x="978693" y="1488140"/>
            <a:ext cx="8534077" cy="3137647"/>
          </a:xfrm>
          <a:prstGeom prst="rect">
            <a:avLst/>
          </a:prstGeom>
        </p:spPr>
      </p:pic>
      <p:pic>
        <p:nvPicPr>
          <p:cNvPr id="5" name="Picture 4">
            <a:extLst>
              <a:ext uri="{FF2B5EF4-FFF2-40B4-BE49-F238E27FC236}">
                <a16:creationId xmlns:a16="http://schemas.microsoft.com/office/drawing/2014/main" id="{A2E52FE3-DBEA-69C9-10AE-52998C027A5C}"/>
              </a:ext>
            </a:extLst>
          </p:cNvPr>
          <p:cNvPicPr>
            <a:picLocks noChangeAspect="1"/>
          </p:cNvPicPr>
          <p:nvPr/>
        </p:nvPicPr>
        <p:blipFill>
          <a:blip r:embed="rId3"/>
          <a:stretch>
            <a:fillRect/>
          </a:stretch>
        </p:blipFill>
        <p:spPr>
          <a:xfrm>
            <a:off x="978692" y="4712428"/>
            <a:ext cx="8752471" cy="1527007"/>
          </a:xfrm>
          <a:prstGeom prst="rect">
            <a:avLst/>
          </a:prstGeom>
        </p:spPr>
      </p:pic>
    </p:spTree>
    <p:extLst>
      <p:ext uri="{BB962C8B-B14F-4D97-AF65-F5344CB8AC3E}">
        <p14:creationId xmlns:p14="http://schemas.microsoft.com/office/powerpoint/2010/main" val="2197461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Analysis</a:t>
            </a:r>
          </a:p>
        </p:txBody>
      </p:sp>
      <p:pic>
        <p:nvPicPr>
          <p:cNvPr id="6" name="Picture 5">
            <a:extLst>
              <a:ext uri="{FF2B5EF4-FFF2-40B4-BE49-F238E27FC236}">
                <a16:creationId xmlns:a16="http://schemas.microsoft.com/office/drawing/2014/main" id="{8E247774-0C84-CB28-AA41-7A2C7C71327D}"/>
              </a:ext>
            </a:extLst>
          </p:cNvPr>
          <p:cNvPicPr>
            <a:picLocks noChangeAspect="1"/>
          </p:cNvPicPr>
          <p:nvPr/>
        </p:nvPicPr>
        <p:blipFill>
          <a:blip r:embed="rId2"/>
          <a:stretch>
            <a:fillRect/>
          </a:stretch>
        </p:blipFill>
        <p:spPr>
          <a:xfrm>
            <a:off x="2627816" y="1370565"/>
            <a:ext cx="6550908" cy="2751058"/>
          </a:xfrm>
          <a:prstGeom prst="rect">
            <a:avLst/>
          </a:prstGeom>
        </p:spPr>
      </p:pic>
      <p:pic>
        <p:nvPicPr>
          <p:cNvPr id="8" name="Picture 7">
            <a:extLst>
              <a:ext uri="{FF2B5EF4-FFF2-40B4-BE49-F238E27FC236}">
                <a16:creationId xmlns:a16="http://schemas.microsoft.com/office/drawing/2014/main" id="{1A00ECB5-A4CD-DC7A-1B30-111731768582}"/>
              </a:ext>
            </a:extLst>
          </p:cNvPr>
          <p:cNvPicPr>
            <a:picLocks noChangeAspect="1"/>
          </p:cNvPicPr>
          <p:nvPr/>
        </p:nvPicPr>
        <p:blipFill>
          <a:blip r:embed="rId3"/>
          <a:stretch>
            <a:fillRect/>
          </a:stretch>
        </p:blipFill>
        <p:spPr>
          <a:xfrm>
            <a:off x="2372810" y="4121622"/>
            <a:ext cx="7025833" cy="2736377"/>
          </a:xfrm>
          <a:prstGeom prst="rect">
            <a:avLst/>
          </a:prstGeom>
        </p:spPr>
      </p:pic>
    </p:spTree>
    <p:extLst>
      <p:ext uri="{BB962C8B-B14F-4D97-AF65-F5344CB8AC3E}">
        <p14:creationId xmlns:p14="http://schemas.microsoft.com/office/powerpoint/2010/main" val="2112982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Analysis</a:t>
            </a:r>
          </a:p>
        </p:txBody>
      </p:sp>
      <p:pic>
        <p:nvPicPr>
          <p:cNvPr id="6" name="Picture 5">
            <a:extLst>
              <a:ext uri="{FF2B5EF4-FFF2-40B4-BE49-F238E27FC236}">
                <a16:creationId xmlns:a16="http://schemas.microsoft.com/office/drawing/2014/main" id="{5404D9EE-7AF8-A953-E414-17A73A9C85A7}"/>
              </a:ext>
            </a:extLst>
          </p:cNvPr>
          <p:cNvPicPr>
            <a:picLocks noChangeAspect="1"/>
          </p:cNvPicPr>
          <p:nvPr/>
        </p:nvPicPr>
        <p:blipFill>
          <a:blip r:embed="rId2"/>
          <a:stretch>
            <a:fillRect/>
          </a:stretch>
        </p:blipFill>
        <p:spPr>
          <a:xfrm>
            <a:off x="2665265" y="1309158"/>
            <a:ext cx="6629975" cy="5258256"/>
          </a:xfrm>
          <a:prstGeom prst="rect">
            <a:avLst/>
          </a:prstGeom>
        </p:spPr>
      </p:pic>
    </p:spTree>
    <p:extLst>
      <p:ext uri="{BB962C8B-B14F-4D97-AF65-F5344CB8AC3E}">
        <p14:creationId xmlns:p14="http://schemas.microsoft.com/office/powerpoint/2010/main" val="2680089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Analysis</a:t>
            </a:r>
          </a:p>
        </p:txBody>
      </p:sp>
      <p:pic>
        <p:nvPicPr>
          <p:cNvPr id="4" name="Picture 3">
            <a:extLst>
              <a:ext uri="{FF2B5EF4-FFF2-40B4-BE49-F238E27FC236}">
                <a16:creationId xmlns:a16="http://schemas.microsoft.com/office/drawing/2014/main" id="{2DC6B9CD-6158-11E2-9562-BDCABE05658E}"/>
              </a:ext>
            </a:extLst>
          </p:cNvPr>
          <p:cNvPicPr>
            <a:picLocks noChangeAspect="1"/>
          </p:cNvPicPr>
          <p:nvPr/>
        </p:nvPicPr>
        <p:blipFill>
          <a:blip r:embed="rId2"/>
          <a:stretch>
            <a:fillRect/>
          </a:stretch>
        </p:blipFill>
        <p:spPr>
          <a:xfrm>
            <a:off x="1863729" y="1669341"/>
            <a:ext cx="8626588" cy="4861981"/>
          </a:xfrm>
          <a:prstGeom prst="rect">
            <a:avLst/>
          </a:prstGeom>
        </p:spPr>
      </p:pic>
    </p:spTree>
    <p:extLst>
      <p:ext uri="{BB962C8B-B14F-4D97-AF65-F5344CB8AC3E}">
        <p14:creationId xmlns:p14="http://schemas.microsoft.com/office/powerpoint/2010/main" val="3844748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Data Analysis</a:t>
            </a:r>
          </a:p>
        </p:txBody>
      </p:sp>
      <p:pic>
        <p:nvPicPr>
          <p:cNvPr id="5" name="Picture 4">
            <a:extLst>
              <a:ext uri="{FF2B5EF4-FFF2-40B4-BE49-F238E27FC236}">
                <a16:creationId xmlns:a16="http://schemas.microsoft.com/office/drawing/2014/main" id="{216BA7E4-C739-C828-81C7-54E80B9EF74C}"/>
              </a:ext>
            </a:extLst>
          </p:cNvPr>
          <p:cNvPicPr>
            <a:picLocks noChangeAspect="1"/>
          </p:cNvPicPr>
          <p:nvPr/>
        </p:nvPicPr>
        <p:blipFill>
          <a:blip r:embed="rId2"/>
          <a:stretch>
            <a:fillRect/>
          </a:stretch>
        </p:blipFill>
        <p:spPr>
          <a:xfrm>
            <a:off x="1729361" y="1500973"/>
            <a:ext cx="8733277" cy="3856054"/>
          </a:xfrm>
          <a:prstGeom prst="rect">
            <a:avLst/>
          </a:prstGeom>
        </p:spPr>
      </p:pic>
    </p:spTree>
    <p:extLst>
      <p:ext uri="{BB962C8B-B14F-4D97-AF65-F5344CB8AC3E}">
        <p14:creationId xmlns:p14="http://schemas.microsoft.com/office/powerpoint/2010/main" val="436028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308FAF-1240-9D7C-203C-474198B2E1B9}"/>
              </a:ext>
            </a:extLst>
          </p:cNvPr>
          <p:cNvSpPr/>
          <p:nvPr/>
        </p:nvSpPr>
        <p:spPr>
          <a:xfrm>
            <a:off x="940279" y="265186"/>
            <a:ext cx="10437963" cy="664234"/>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C527483F-CF80-7FF1-A375-AAFDA3A0DD02}"/>
              </a:ext>
            </a:extLst>
          </p:cNvPr>
          <p:cNvSpPr txBox="1"/>
          <p:nvPr/>
        </p:nvSpPr>
        <p:spPr>
          <a:xfrm>
            <a:off x="4793411" y="358776"/>
            <a:ext cx="2605178" cy="477054"/>
          </a:xfrm>
          <a:prstGeom prst="rect">
            <a:avLst/>
          </a:prstGeom>
          <a:noFill/>
        </p:spPr>
        <p:txBody>
          <a:bodyPr wrap="square" rtlCol="0">
            <a:spAutoFit/>
          </a:bodyPr>
          <a:lstStyle/>
          <a:p>
            <a:r>
              <a:rPr lang="en-US" sz="2500" dirty="0">
                <a:latin typeface="+mj-lt"/>
              </a:rPr>
              <a:t>ARCHITECTURE</a:t>
            </a:r>
          </a:p>
        </p:txBody>
      </p:sp>
      <p:sp>
        <p:nvSpPr>
          <p:cNvPr id="5" name="TextBox 4">
            <a:extLst>
              <a:ext uri="{FF2B5EF4-FFF2-40B4-BE49-F238E27FC236}">
                <a16:creationId xmlns:a16="http://schemas.microsoft.com/office/drawing/2014/main" id="{01E853D8-C416-822A-01A3-1D665D7DF54C}"/>
              </a:ext>
            </a:extLst>
          </p:cNvPr>
          <p:cNvSpPr txBox="1"/>
          <p:nvPr/>
        </p:nvSpPr>
        <p:spPr>
          <a:xfrm>
            <a:off x="2235677" y="2013715"/>
            <a:ext cx="8514272" cy="4103688"/>
          </a:xfrm>
          <a:prstGeom prst="rect">
            <a:avLst/>
          </a:prstGeom>
          <a:noFill/>
        </p:spPr>
        <p:txBody>
          <a:bodyPr wrap="square" rtlCol="0">
            <a:spAutoFit/>
          </a:bodyPr>
          <a:lstStyle/>
          <a:p>
            <a:pPr marL="0" marR="0">
              <a:lnSpc>
                <a:spcPct val="150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Data Source: </a:t>
            </a:r>
            <a:r>
              <a:rPr lang="en-US" sz="1800" dirty="0">
                <a:effectLst/>
                <a:latin typeface="Calibri" panose="020F0502020204030204" pitchFamily="34" charset="0"/>
                <a:ea typeface="Calibri" panose="020F0502020204030204" pitchFamily="34" charset="0"/>
                <a:cs typeface="Times New Roman" panose="02020603050405020304" pitchFamily="18" charset="0"/>
              </a:rPr>
              <a:t>It is the location from where the data is obtained. Two distinct data sources are employed in this architecture: Excel, MySQL.</a:t>
            </a:r>
          </a:p>
          <a:p>
            <a:pPr marL="0" marR="0">
              <a:lnSpc>
                <a:spcPct val="150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Data ingestion: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Cassandra is used for data ingestion in preparation for subsequent processing. It can handle massive amounts of data and is designed for quick data writing.</a:t>
            </a:r>
          </a:p>
          <a:p>
            <a:pPr marL="0" marR="0">
              <a:lnSpc>
                <a:spcPct val="150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Cleaning and analyzing the data: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next stage is to clean and analyze the data. Spark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Pyspark</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utilized for data cleansing and analysis in this architecture.</a:t>
            </a:r>
          </a:p>
          <a:p>
            <a:pPr marL="0" marR="0">
              <a:lnSpc>
                <a:spcPct val="150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Data visualization: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final stage is to visualize the data analysis results.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Matplotlib,seaborn</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utilized for data visualization in this design.</a:t>
            </a:r>
          </a:p>
          <a:p>
            <a:endParaRPr lang="en-US" dirty="0"/>
          </a:p>
        </p:txBody>
      </p:sp>
    </p:spTree>
    <p:extLst>
      <p:ext uri="{BB962C8B-B14F-4D97-AF65-F5344CB8AC3E}">
        <p14:creationId xmlns:p14="http://schemas.microsoft.com/office/powerpoint/2010/main" val="2547992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A6BD-937A-119D-9DAC-396790ACA338}"/>
              </a:ext>
            </a:extLst>
          </p:cNvPr>
          <p:cNvSpPr>
            <a:spLocks noGrp="1"/>
          </p:cNvSpPr>
          <p:nvPr>
            <p:ph type="ctrTitle"/>
          </p:nvPr>
        </p:nvSpPr>
        <p:spPr/>
        <p:txBody>
          <a:bodyPr/>
          <a:lstStyle/>
          <a:p>
            <a:r>
              <a:rPr lang="en-US" dirty="0"/>
              <a:t>Result</a:t>
            </a:r>
          </a:p>
        </p:txBody>
      </p:sp>
      <p:sp>
        <p:nvSpPr>
          <p:cNvPr id="3" name="Subtitle 2">
            <a:extLst>
              <a:ext uri="{FF2B5EF4-FFF2-40B4-BE49-F238E27FC236}">
                <a16:creationId xmlns:a16="http://schemas.microsoft.com/office/drawing/2014/main" id="{71392A47-1FE0-C792-E86D-660D6EA9FE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3717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Logistic Regression</a:t>
            </a:r>
          </a:p>
        </p:txBody>
      </p:sp>
      <p:pic>
        <p:nvPicPr>
          <p:cNvPr id="2050" name="Picture 2">
            <a:extLst>
              <a:ext uri="{FF2B5EF4-FFF2-40B4-BE49-F238E27FC236}">
                <a16:creationId xmlns:a16="http://schemas.microsoft.com/office/drawing/2014/main" id="{2C6147EE-37DF-51C8-2A75-9C27F0C6E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653" y="1628051"/>
            <a:ext cx="594360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757CE6-CB39-4F0B-3006-8A0AAE669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334" y="2886918"/>
            <a:ext cx="55245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CC37CE2-A7E9-01DF-4594-302992B67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050" y="4334599"/>
            <a:ext cx="2543175"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74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Gradient Boosting</a:t>
            </a:r>
          </a:p>
        </p:txBody>
      </p:sp>
      <p:pic>
        <p:nvPicPr>
          <p:cNvPr id="3074" name="Picture 2">
            <a:extLst>
              <a:ext uri="{FF2B5EF4-FFF2-40B4-BE49-F238E27FC236}">
                <a16:creationId xmlns:a16="http://schemas.microsoft.com/office/drawing/2014/main" id="{449BB440-7B95-5B53-9B83-8708E5415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53" y="1514475"/>
            <a:ext cx="594360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50758E-E09B-2641-23AC-F82979185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209" y="1823496"/>
            <a:ext cx="45529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847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Decision Tree</a:t>
            </a:r>
          </a:p>
        </p:txBody>
      </p:sp>
      <p:pic>
        <p:nvPicPr>
          <p:cNvPr id="4098" name="Picture 2">
            <a:extLst>
              <a:ext uri="{FF2B5EF4-FFF2-40B4-BE49-F238E27FC236}">
                <a16:creationId xmlns:a16="http://schemas.microsoft.com/office/drawing/2014/main" id="{20B81FF3-6E9A-3986-E502-0AD223B56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872" y="1533948"/>
            <a:ext cx="6008239" cy="2250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753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Random Forest</a:t>
            </a:r>
          </a:p>
        </p:txBody>
      </p:sp>
      <p:pic>
        <p:nvPicPr>
          <p:cNvPr id="5124" name="Picture 4">
            <a:extLst>
              <a:ext uri="{FF2B5EF4-FFF2-40B4-BE49-F238E27FC236}">
                <a16:creationId xmlns:a16="http://schemas.microsoft.com/office/drawing/2014/main" id="{BA24BF42-F7CA-1508-1D0C-3D381F517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232" y="1944548"/>
            <a:ext cx="6028081" cy="228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182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Accuracy</a:t>
            </a:r>
          </a:p>
        </p:txBody>
      </p:sp>
      <p:pic>
        <p:nvPicPr>
          <p:cNvPr id="6146" name="Picture 2">
            <a:extLst>
              <a:ext uri="{FF2B5EF4-FFF2-40B4-BE49-F238E27FC236}">
                <a16:creationId xmlns:a16="http://schemas.microsoft.com/office/drawing/2014/main" id="{F033F584-B575-FC54-5A3A-D76176D03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521" y="1690688"/>
            <a:ext cx="5805035" cy="421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981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Precision</a:t>
            </a:r>
          </a:p>
        </p:txBody>
      </p:sp>
      <p:pic>
        <p:nvPicPr>
          <p:cNvPr id="7170" name="Picture 2">
            <a:extLst>
              <a:ext uri="{FF2B5EF4-FFF2-40B4-BE49-F238E27FC236}">
                <a16:creationId xmlns:a16="http://schemas.microsoft.com/office/drawing/2014/main" id="{BFF82925-F691-5247-DA8F-2F02C8D3A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808" y="1689021"/>
            <a:ext cx="5870384" cy="4645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685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650763"/>
          </a:xfrm>
        </p:spPr>
        <p:txBody>
          <a:bodyPr>
            <a:normAutofit fontScale="90000"/>
          </a:bodyPr>
          <a:lstStyle/>
          <a:p>
            <a:r>
              <a:rPr lang="en-US" dirty="0"/>
              <a:t>Recall</a:t>
            </a:r>
          </a:p>
        </p:txBody>
      </p:sp>
      <p:pic>
        <p:nvPicPr>
          <p:cNvPr id="4" name="Picture 3">
            <a:extLst>
              <a:ext uri="{FF2B5EF4-FFF2-40B4-BE49-F238E27FC236}">
                <a16:creationId xmlns:a16="http://schemas.microsoft.com/office/drawing/2014/main" id="{4EB4F5E4-175F-C47F-D664-3F7FF2E63912}"/>
              </a:ext>
            </a:extLst>
          </p:cNvPr>
          <p:cNvPicPr>
            <a:picLocks noChangeAspect="1"/>
          </p:cNvPicPr>
          <p:nvPr/>
        </p:nvPicPr>
        <p:blipFill>
          <a:blip r:embed="rId2"/>
          <a:stretch>
            <a:fillRect/>
          </a:stretch>
        </p:blipFill>
        <p:spPr>
          <a:xfrm>
            <a:off x="2686923" y="1354386"/>
            <a:ext cx="7266387" cy="5220034"/>
          </a:xfrm>
          <a:prstGeom prst="rect">
            <a:avLst/>
          </a:prstGeom>
        </p:spPr>
      </p:pic>
    </p:spTree>
    <p:extLst>
      <p:ext uri="{BB962C8B-B14F-4D97-AF65-F5344CB8AC3E}">
        <p14:creationId xmlns:p14="http://schemas.microsoft.com/office/powerpoint/2010/main" val="1024991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9A37-4127-125F-6CD1-BC2320A0865C}"/>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CE7AE640-555F-2728-FD9E-9FD9E82D08E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655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471855"/>
            <a:ext cx="10990729" cy="596975"/>
          </a:xfrm>
        </p:spPr>
        <p:txBody>
          <a:bodyPr>
            <a:normAutofit fontScale="90000"/>
          </a:bodyPr>
          <a:lstStyle/>
          <a:p>
            <a:r>
              <a:rPr lang="en-US" dirty="0"/>
              <a:t>Architecture DIAGRAM</a:t>
            </a:r>
          </a:p>
        </p:txBody>
      </p:sp>
      <p:pic>
        <p:nvPicPr>
          <p:cNvPr id="3" name="Picture 2">
            <a:extLst>
              <a:ext uri="{FF2B5EF4-FFF2-40B4-BE49-F238E27FC236}">
                <a16:creationId xmlns:a16="http://schemas.microsoft.com/office/drawing/2014/main" id="{37A06C8F-4200-FE1B-CB84-BA1B5A47A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7" y="1616891"/>
            <a:ext cx="11092405" cy="4485564"/>
          </a:xfrm>
          <a:prstGeom prst="rect">
            <a:avLst/>
          </a:prstGeom>
        </p:spPr>
      </p:pic>
    </p:spTree>
    <p:extLst>
      <p:ext uri="{BB962C8B-B14F-4D97-AF65-F5344CB8AC3E}">
        <p14:creationId xmlns:p14="http://schemas.microsoft.com/office/powerpoint/2010/main" val="1847669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596975"/>
          </a:xfrm>
        </p:spPr>
        <p:txBody>
          <a:bodyPr>
            <a:normAutofit fontScale="90000"/>
          </a:bodyPr>
          <a:lstStyle/>
          <a:p>
            <a:r>
              <a:rPr lang="en-US" dirty="0"/>
              <a:t>Features</a:t>
            </a:r>
          </a:p>
        </p:txBody>
      </p:sp>
      <p:sp>
        <p:nvSpPr>
          <p:cNvPr id="4" name="TextBox 3">
            <a:extLst>
              <a:ext uri="{FF2B5EF4-FFF2-40B4-BE49-F238E27FC236}">
                <a16:creationId xmlns:a16="http://schemas.microsoft.com/office/drawing/2014/main" id="{8C3867DB-D326-725F-0109-FE9B3B723BB5}"/>
              </a:ext>
            </a:extLst>
          </p:cNvPr>
          <p:cNvSpPr txBox="1"/>
          <p:nvPr/>
        </p:nvSpPr>
        <p:spPr>
          <a:xfrm>
            <a:off x="887506" y="1335740"/>
            <a:ext cx="10766612" cy="3970318"/>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The following are the attributes that are considered as features to predict whether an employee leaves the company.</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Times New Roman" panose="02020603050405020304" pitchFamily="18" charset="0"/>
              </a:rPr>
              <a:t>• Satisfaction:</a:t>
            </a:r>
            <a:r>
              <a:rPr lang="en-US" sz="1800" b="0" i="0" u="none" strike="noStrike" dirty="0">
                <a:solidFill>
                  <a:srgbClr val="000000"/>
                </a:solidFill>
                <a:effectLst/>
                <a:latin typeface="Times New Roman" panose="02020603050405020304" pitchFamily="18" charset="0"/>
              </a:rPr>
              <a:t> An employee’s level of satisfaction in percentage</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 Evaluation: </a:t>
            </a:r>
            <a:r>
              <a:rPr lang="en-US" sz="1800" b="0" i="0" u="none" strike="noStrike" dirty="0">
                <a:solidFill>
                  <a:srgbClr val="000000"/>
                </a:solidFill>
                <a:effectLst/>
                <a:latin typeface="Times New Roman" panose="02020603050405020304" pitchFamily="18" charset="0"/>
              </a:rPr>
              <a:t>An employee’s evaluation score in percentage</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 Project Count:</a:t>
            </a:r>
            <a:r>
              <a:rPr lang="en-US" sz="1800" b="0" i="0" u="none" strike="noStrike" dirty="0">
                <a:solidFill>
                  <a:srgbClr val="000000"/>
                </a:solidFill>
                <a:effectLst/>
                <a:latin typeface="Times New Roman" panose="02020603050405020304" pitchFamily="18" charset="0"/>
              </a:rPr>
              <a:t> The amount of projects the employee has done </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 Average Monthly Hours:</a:t>
            </a:r>
            <a:r>
              <a:rPr lang="en-US" sz="1800" b="0" i="0" u="none" strike="noStrike" dirty="0">
                <a:solidFill>
                  <a:srgbClr val="000000"/>
                </a:solidFill>
                <a:effectLst/>
                <a:latin typeface="Times New Roman" panose="02020603050405020304" pitchFamily="18" charset="0"/>
              </a:rPr>
              <a:t> The total monthly hours an employee worked </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 Years At Company: </a:t>
            </a:r>
            <a:r>
              <a:rPr lang="en-US" sz="1800" b="0" i="0" u="none" strike="noStrike" dirty="0">
                <a:solidFill>
                  <a:srgbClr val="000000"/>
                </a:solidFill>
                <a:effectLst/>
                <a:latin typeface="Times New Roman" panose="02020603050405020304" pitchFamily="18" charset="0"/>
              </a:rPr>
              <a:t>The number of years an employee was at the company</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 Work Accident:</a:t>
            </a:r>
            <a:r>
              <a:rPr lang="en-US" sz="1800" b="0" i="0" u="none" strike="noStrike" dirty="0">
                <a:solidFill>
                  <a:srgbClr val="000000"/>
                </a:solidFill>
                <a:effectLst/>
                <a:latin typeface="Times New Roman" panose="02020603050405020304" pitchFamily="18" charset="0"/>
              </a:rPr>
              <a:t> Whether an employee had any accidents at work or not, where 0 (zero) means no and 1 (one) means yes</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 Promotion:</a:t>
            </a:r>
            <a:r>
              <a:rPr lang="en-US" sz="1800" b="0" i="0" u="none" strike="noStrike" dirty="0">
                <a:solidFill>
                  <a:srgbClr val="000000"/>
                </a:solidFill>
                <a:effectLst/>
                <a:latin typeface="Times New Roman" panose="02020603050405020304" pitchFamily="18" charset="0"/>
              </a:rPr>
              <a:t> Whether an employee had a promotion within the last five years, where 0 (zero) means no and 1 (one) means yes.</a:t>
            </a: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 Department:</a:t>
            </a:r>
            <a:r>
              <a:rPr lang="en-US" sz="1800" b="0" i="0" u="none" strike="noStrike" dirty="0">
                <a:solidFill>
                  <a:srgbClr val="000000"/>
                </a:solidFill>
                <a:effectLst/>
                <a:latin typeface="Times New Roman" panose="02020603050405020304" pitchFamily="18" charset="0"/>
              </a:rPr>
              <a:t> The type of department an employee worked under. Which includes sales, accounting, HR, technical, support, management, IT, product management, and marketing. It is categorical data.</a:t>
            </a:r>
            <a:endParaRPr lang="en-US" b="0" dirty="0">
              <a:effectLst/>
            </a:endParaRPr>
          </a:p>
          <a:p>
            <a:r>
              <a:rPr lang="en-US" sz="1800" b="1" i="0" u="none" strike="noStrike" dirty="0">
                <a:solidFill>
                  <a:srgbClr val="000000"/>
                </a:solidFill>
                <a:effectLst/>
                <a:latin typeface="Times New Roman" panose="02020603050405020304" pitchFamily="18" charset="0"/>
              </a:rPr>
              <a:t>• Salary:</a:t>
            </a:r>
            <a:r>
              <a:rPr lang="en-US" sz="1800" b="0" i="0" u="none" strike="noStrike" dirty="0">
                <a:solidFill>
                  <a:srgbClr val="000000"/>
                </a:solidFill>
                <a:effectLst/>
                <a:latin typeface="Times New Roman" panose="02020603050405020304" pitchFamily="18" charset="0"/>
              </a:rPr>
              <a:t> The type of salary an employee gets, which ranges from low, medium, or high. It is categorical data.</a:t>
            </a:r>
            <a:endParaRPr lang="en-US" dirty="0"/>
          </a:p>
        </p:txBody>
      </p:sp>
    </p:spTree>
    <p:extLst>
      <p:ext uri="{BB962C8B-B14F-4D97-AF65-F5344CB8AC3E}">
        <p14:creationId xmlns:p14="http://schemas.microsoft.com/office/powerpoint/2010/main" val="3711134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596975"/>
          </a:xfrm>
        </p:spPr>
        <p:txBody>
          <a:bodyPr>
            <a:normAutofit fontScale="90000"/>
          </a:bodyPr>
          <a:lstStyle/>
          <a:p>
            <a:r>
              <a:rPr lang="en-US" dirty="0"/>
              <a:t>Features</a:t>
            </a:r>
          </a:p>
        </p:txBody>
      </p:sp>
      <p:pic>
        <p:nvPicPr>
          <p:cNvPr id="5" name="Picture 4">
            <a:extLst>
              <a:ext uri="{FF2B5EF4-FFF2-40B4-BE49-F238E27FC236}">
                <a16:creationId xmlns:a16="http://schemas.microsoft.com/office/drawing/2014/main" id="{1A528E84-1A40-3299-FC30-AEE2507F9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5" y="1420746"/>
            <a:ext cx="11842378" cy="5056414"/>
          </a:xfrm>
          <a:prstGeom prst="rect">
            <a:avLst/>
          </a:prstGeom>
        </p:spPr>
      </p:pic>
    </p:spTree>
    <p:extLst>
      <p:ext uri="{BB962C8B-B14F-4D97-AF65-F5344CB8AC3E}">
        <p14:creationId xmlns:p14="http://schemas.microsoft.com/office/powerpoint/2010/main" val="15373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824753" y="523613"/>
            <a:ext cx="10990729" cy="1188720"/>
          </a:xfrm>
        </p:spPr>
        <p:txBody>
          <a:bodyPr/>
          <a:lstStyle/>
          <a:p>
            <a:r>
              <a:rPr lang="en-US" dirty="0"/>
              <a:t>Tools used</a:t>
            </a:r>
          </a:p>
        </p:txBody>
      </p:sp>
      <p:pic>
        <p:nvPicPr>
          <p:cNvPr id="7" name="Picture 6">
            <a:extLst>
              <a:ext uri="{FF2B5EF4-FFF2-40B4-BE49-F238E27FC236}">
                <a16:creationId xmlns:a16="http://schemas.microsoft.com/office/drawing/2014/main" id="{53F3AE46-DAB2-355B-072A-6B91E593C7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7201" y="1800225"/>
            <a:ext cx="2657475" cy="1781175"/>
          </a:xfrm>
          <a:prstGeom prst="rect">
            <a:avLst/>
          </a:prstGeom>
        </p:spPr>
      </p:pic>
      <p:pic>
        <p:nvPicPr>
          <p:cNvPr id="10" name="Picture 9">
            <a:extLst>
              <a:ext uri="{FF2B5EF4-FFF2-40B4-BE49-F238E27FC236}">
                <a16:creationId xmlns:a16="http://schemas.microsoft.com/office/drawing/2014/main" id="{54B3A507-1FF1-D0F7-7B06-11242DC598F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83530" y="1641861"/>
            <a:ext cx="3226535" cy="2070572"/>
          </a:xfrm>
          <a:prstGeom prst="rect">
            <a:avLst/>
          </a:prstGeom>
        </p:spPr>
      </p:pic>
      <p:pic>
        <p:nvPicPr>
          <p:cNvPr id="16" name="Picture 15">
            <a:extLst>
              <a:ext uri="{FF2B5EF4-FFF2-40B4-BE49-F238E27FC236}">
                <a16:creationId xmlns:a16="http://schemas.microsoft.com/office/drawing/2014/main" id="{CE9EE6E6-6356-9B47-91EC-72966B5F66D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93796" y="2043315"/>
            <a:ext cx="2657475" cy="1385684"/>
          </a:xfrm>
          <a:prstGeom prst="rect">
            <a:avLst/>
          </a:prstGeom>
        </p:spPr>
      </p:pic>
      <p:pic>
        <p:nvPicPr>
          <p:cNvPr id="4" name="Picture 3">
            <a:extLst>
              <a:ext uri="{FF2B5EF4-FFF2-40B4-BE49-F238E27FC236}">
                <a16:creationId xmlns:a16="http://schemas.microsoft.com/office/drawing/2014/main" id="{A3B12AAA-73CE-C350-ADB3-AB499EE99B4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70971" y="3924299"/>
            <a:ext cx="2286000" cy="819150"/>
          </a:xfrm>
          <a:prstGeom prst="rect">
            <a:avLst/>
          </a:prstGeom>
        </p:spPr>
      </p:pic>
      <p:pic>
        <p:nvPicPr>
          <p:cNvPr id="2050" name="Picture 2" descr="scikit-learn - Wikipedia">
            <a:extLst>
              <a:ext uri="{FF2B5EF4-FFF2-40B4-BE49-F238E27FC236}">
                <a16:creationId xmlns:a16="http://schemas.microsoft.com/office/drawing/2014/main" id="{3C5F8455-DF7B-36E0-8BBB-AFA299021A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3877" y="3690021"/>
            <a:ext cx="2914650" cy="157162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GitHub - matplotlib/matplotlib: matplotlib: plotting with Python">
            <a:extLst>
              <a:ext uri="{FF2B5EF4-FFF2-40B4-BE49-F238E27FC236}">
                <a16:creationId xmlns:a16="http://schemas.microsoft.com/office/drawing/2014/main" id="{8E51302B-074A-10CB-7E0E-9555DA9F62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GitHub - matplotlib/matplotlib: matplotlib: plotting with Python">
            <a:extLst>
              <a:ext uri="{FF2B5EF4-FFF2-40B4-BE49-F238E27FC236}">
                <a16:creationId xmlns:a16="http://schemas.microsoft.com/office/drawing/2014/main" id="{7C1ADB04-7276-539A-133E-8AE21A1D4148}"/>
              </a:ext>
            </a:extLst>
          </p:cNvPr>
          <p:cNvSpPr>
            <a:spLocks noChangeAspect="1" noChangeArrowheads="1"/>
          </p:cNvSpPr>
          <p:nvPr/>
        </p:nvSpPr>
        <p:spPr bwMode="auto">
          <a:xfrm>
            <a:off x="6095999" y="3428999"/>
            <a:ext cx="2657475" cy="2657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seaborn · PyPI">
            <a:extLst>
              <a:ext uri="{FF2B5EF4-FFF2-40B4-BE49-F238E27FC236}">
                <a16:creationId xmlns:a16="http://schemas.microsoft.com/office/drawing/2014/main" id="{2D314E5F-93DD-DC61-BBAF-F989702CBD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2283" y="3924299"/>
            <a:ext cx="40005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tplotlib · PyPI">
            <a:extLst>
              <a:ext uri="{FF2B5EF4-FFF2-40B4-BE49-F238E27FC236}">
                <a16:creationId xmlns:a16="http://schemas.microsoft.com/office/drawing/2014/main" id="{8136FBC6-7A47-7CEC-CF65-8517162A86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0423" y="5534024"/>
            <a:ext cx="43719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7E6037-BE30-B9F8-25C4-A3CCD044E385}"/>
              </a:ext>
            </a:extLst>
          </p:cNvPr>
          <p:cNvPicPr>
            <a:picLocks noChangeAspect="1"/>
          </p:cNvPicPr>
          <p:nvPr/>
        </p:nvPicPr>
        <p:blipFill>
          <a:blip r:embed="rId13"/>
          <a:stretch>
            <a:fillRect/>
          </a:stretch>
        </p:blipFill>
        <p:spPr>
          <a:xfrm>
            <a:off x="379575" y="4981574"/>
            <a:ext cx="2857500" cy="1600200"/>
          </a:xfrm>
          <a:prstGeom prst="rect">
            <a:avLst/>
          </a:prstGeom>
        </p:spPr>
      </p:pic>
      <p:pic>
        <p:nvPicPr>
          <p:cNvPr id="5" name="Picture 4" descr="DataStax Astra Now Available on AWS, GCP, and Azure, Making It Easier for  Developers to Build Multi-Cloud, Multi-Region Applications | Business Wire">
            <a:extLst>
              <a:ext uri="{FF2B5EF4-FFF2-40B4-BE49-F238E27FC236}">
                <a16:creationId xmlns:a16="http://schemas.microsoft.com/office/drawing/2014/main" id="{104E0109-EC71-B404-24C4-2AB3672DD8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7224" y="5332115"/>
            <a:ext cx="2739628" cy="142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93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C120-1A50-3273-CDAF-2BB2CA7D09D3}"/>
              </a:ext>
            </a:extLst>
          </p:cNvPr>
          <p:cNvSpPr>
            <a:spLocks noGrp="1"/>
          </p:cNvSpPr>
          <p:nvPr>
            <p:ph type="title"/>
          </p:nvPr>
        </p:nvSpPr>
        <p:spPr>
          <a:xfrm>
            <a:off x="430306" y="523613"/>
            <a:ext cx="10990729" cy="740411"/>
          </a:xfrm>
        </p:spPr>
        <p:txBody>
          <a:bodyPr>
            <a:normAutofit fontScale="90000"/>
          </a:bodyPr>
          <a:lstStyle/>
          <a:p>
            <a:r>
              <a:rPr lang="en-US" dirty="0"/>
              <a:t>MODEL FLOW</a:t>
            </a:r>
          </a:p>
        </p:txBody>
      </p:sp>
      <p:sp>
        <p:nvSpPr>
          <p:cNvPr id="4" name="TextBox 3">
            <a:extLst>
              <a:ext uri="{FF2B5EF4-FFF2-40B4-BE49-F238E27FC236}">
                <a16:creationId xmlns:a16="http://schemas.microsoft.com/office/drawing/2014/main" id="{0C6A477C-FCBC-2504-CCCC-F5733F4FBBE3}"/>
              </a:ext>
            </a:extLst>
          </p:cNvPr>
          <p:cNvSpPr txBox="1"/>
          <p:nvPr/>
        </p:nvSpPr>
        <p:spPr>
          <a:xfrm>
            <a:off x="995081" y="1515035"/>
            <a:ext cx="10013577" cy="4324261"/>
          </a:xfrm>
          <a:prstGeom prst="rect">
            <a:avLst/>
          </a:prstGeom>
          <a:noFill/>
        </p:spPr>
        <p:txBody>
          <a:bodyPr wrap="square">
            <a:spAutoFit/>
          </a:bodyPr>
          <a:lstStyle/>
          <a:p>
            <a:pPr marL="285750" indent="-285750">
              <a:buFont typeface="Arial" panose="020B0604020202020204" pitchFamily="34" charset="0"/>
              <a:buChar char="•"/>
            </a:pPr>
            <a:r>
              <a:rPr lang="en-US" sz="2500" b="0" i="0" u="none" strike="noStrike" dirty="0">
                <a:solidFill>
                  <a:srgbClr val="000000"/>
                </a:solidFill>
                <a:effectLst/>
                <a:latin typeface="Arial" panose="020B0604020202020204" pitchFamily="34" charset="0"/>
              </a:rPr>
              <a:t>Here in this model we collect the data from different sources and explore the dataset using python.</a:t>
            </a:r>
          </a:p>
          <a:p>
            <a:pPr marL="285750" indent="-285750">
              <a:buFont typeface="Arial" panose="020B0604020202020204" pitchFamily="34" charset="0"/>
              <a:buChar char="•"/>
            </a:pPr>
            <a:r>
              <a:rPr lang="en-US" sz="2500" dirty="0">
                <a:solidFill>
                  <a:srgbClr val="000000"/>
                </a:solidFill>
                <a:latin typeface="Arial" panose="020B0604020202020204" pitchFamily="34" charset="0"/>
              </a:rPr>
              <a:t>T</a:t>
            </a:r>
            <a:r>
              <a:rPr lang="en-US" sz="2500" b="0" i="0" u="none" strike="noStrike" dirty="0">
                <a:solidFill>
                  <a:srgbClr val="000000"/>
                </a:solidFill>
                <a:effectLst/>
                <a:latin typeface="Arial" panose="020B0604020202020204" pitchFamily="34" charset="0"/>
              </a:rPr>
              <a:t>he data is explored we then clean the data and get it ready for analysis. </a:t>
            </a:r>
          </a:p>
          <a:p>
            <a:pPr marL="285750" indent="-285750">
              <a:buFont typeface="Arial" panose="020B0604020202020204" pitchFamily="34" charset="0"/>
              <a:buChar char="•"/>
            </a:pPr>
            <a:r>
              <a:rPr lang="en-US" sz="2500" dirty="0">
                <a:solidFill>
                  <a:srgbClr val="000000"/>
                </a:solidFill>
                <a:latin typeface="Arial" panose="020B0604020202020204" pitchFamily="34" charset="0"/>
              </a:rPr>
              <a:t>After </a:t>
            </a:r>
            <a:r>
              <a:rPr lang="en-US" sz="2500" b="0" i="0" u="none" strike="noStrike" dirty="0">
                <a:solidFill>
                  <a:srgbClr val="000000"/>
                </a:solidFill>
                <a:effectLst/>
                <a:latin typeface="Arial" panose="020B0604020202020204" pitchFamily="34" charset="0"/>
              </a:rPr>
              <a:t>the data is cleaned it is </a:t>
            </a:r>
            <a:r>
              <a:rPr lang="en-US" sz="2500" b="0" i="0" u="none" strike="noStrike" dirty="0" err="1">
                <a:solidFill>
                  <a:srgbClr val="000000"/>
                </a:solidFill>
                <a:effectLst/>
                <a:latin typeface="Arial" panose="020B0604020202020204" pitchFamily="34" charset="0"/>
              </a:rPr>
              <a:t>splitted</a:t>
            </a:r>
            <a:r>
              <a:rPr lang="en-US" sz="2500" b="0" i="0" u="none" strike="noStrike" dirty="0">
                <a:solidFill>
                  <a:srgbClr val="000000"/>
                </a:solidFill>
                <a:effectLst/>
                <a:latin typeface="Arial" panose="020B0604020202020204" pitchFamily="34" charset="0"/>
              </a:rPr>
              <a:t> into training and test data. In our case we choose 70% training data and 30% test data. </a:t>
            </a:r>
          </a:p>
          <a:p>
            <a:pPr marL="285750" indent="-285750">
              <a:buFont typeface="Arial" panose="020B0604020202020204" pitchFamily="34" charset="0"/>
              <a:buChar char="•"/>
            </a:pPr>
            <a:r>
              <a:rPr lang="en-US" sz="2500" b="0" i="0" u="none" strike="noStrike" dirty="0">
                <a:solidFill>
                  <a:srgbClr val="000000"/>
                </a:solidFill>
                <a:effectLst/>
                <a:latin typeface="Arial" panose="020B0604020202020204" pitchFamily="34" charset="0"/>
              </a:rPr>
              <a:t>The selected classifier is fed with the training data to train the model. </a:t>
            </a:r>
          </a:p>
          <a:p>
            <a:pPr marL="285750" indent="-285750">
              <a:buFont typeface="Arial" panose="020B0604020202020204" pitchFamily="34" charset="0"/>
              <a:buChar char="•"/>
            </a:pPr>
            <a:r>
              <a:rPr lang="en-US" sz="2500" b="0" i="0" u="none" strike="noStrike" dirty="0">
                <a:solidFill>
                  <a:srgbClr val="000000"/>
                </a:solidFill>
                <a:effectLst/>
                <a:latin typeface="Arial" panose="020B0604020202020204" pitchFamily="34" charset="0"/>
              </a:rPr>
              <a:t>Once the model is trained we provide the test data to predict the results and to calculate the different metrics to evaluate the efficiency and performance of the model.</a:t>
            </a:r>
            <a:endParaRPr lang="en-US" sz="2500" dirty="0"/>
          </a:p>
        </p:txBody>
      </p:sp>
    </p:spTree>
    <p:extLst>
      <p:ext uri="{BB962C8B-B14F-4D97-AF65-F5344CB8AC3E}">
        <p14:creationId xmlns:p14="http://schemas.microsoft.com/office/powerpoint/2010/main" val="281839073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1422</TotalTime>
  <Words>794</Words>
  <Application>Microsoft Office PowerPoint</Application>
  <PresentationFormat>Widescreen</PresentationFormat>
  <Paragraphs>76</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Gill Sans MT</vt:lpstr>
      <vt:lpstr>Times New Roman</vt:lpstr>
      <vt:lpstr>Wingdings</vt:lpstr>
      <vt:lpstr>Parcel</vt:lpstr>
      <vt:lpstr>EMPLOYEE ANALYTICS AND TALENT RETENTION</vt:lpstr>
      <vt:lpstr>PowerPoint Presentation</vt:lpstr>
      <vt:lpstr>WORK Flow DIAGRAM</vt:lpstr>
      <vt:lpstr>PowerPoint Presentation</vt:lpstr>
      <vt:lpstr>Architecture DIAGRAM</vt:lpstr>
      <vt:lpstr>Features</vt:lpstr>
      <vt:lpstr>Features</vt:lpstr>
      <vt:lpstr>Tools used</vt:lpstr>
      <vt:lpstr>MODEL FLOW</vt:lpstr>
      <vt:lpstr>MODEL FLOW</vt:lpstr>
      <vt:lpstr>DATA COLLECTION/STORAGE</vt:lpstr>
      <vt:lpstr>PowerPoint Presentation</vt:lpstr>
      <vt:lpstr>PowerPoint Presentation</vt:lpstr>
      <vt:lpstr>PowerPoint Presentation</vt:lpstr>
      <vt:lpstr>PowerPoint Presentation</vt:lpstr>
      <vt:lpstr>Data Cloud storage</vt:lpstr>
      <vt:lpstr>Data Cloud storage</vt:lpstr>
      <vt:lpstr>Data Cloud Driver</vt:lpstr>
      <vt:lpstr>Data Cloud Driver</vt:lpstr>
      <vt:lpstr>Data COnnection</vt:lpstr>
      <vt:lpstr>Cleaning and Preprocessing</vt:lpstr>
      <vt:lpstr>Data exploration and cleaning</vt:lpstr>
      <vt:lpstr>Data exploration and cleaning</vt:lpstr>
      <vt:lpstr>Data exploration and cleaning</vt:lpstr>
      <vt:lpstr>Data exploration and cleaning</vt:lpstr>
      <vt:lpstr>Data exploration and cleaning</vt:lpstr>
      <vt:lpstr>Data exploration and cleaning</vt:lpstr>
      <vt:lpstr>Visualisation</vt:lpstr>
      <vt:lpstr>Data visualization</vt:lpstr>
      <vt:lpstr>Data visualization</vt:lpstr>
      <vt:lpstr>Data visualization</vt:lpstr>
      <vt:lpstr>Data visualization</vt:lpstr>
      <vt:lpstr>Algorithm IMPLEMENTATION</vt:lpstr>
      <vt:lpstr>Data Analysis</vt:lpstr>
      <vt:lpstr>Data Analysis</vt:lpstr>
      <vt:lpstr>Data Analysis</vt:lpstr>
      <vt:lpstr>Data Analysis</vt:lpstr>
      <vt:lpstr>Data Analysis</vt:lpstr>
      <vt:lpstr>Data Analysis</vt:lpstr>
      <vt:lpstr>Result</vt:lpstr>
      <vt:lpstr>Logistic Regression</vt:lpstr>
      <vt:lpstr>Gradient Boosting</vt:lpstr>
      <vt:lpstr>Decision Tree</vt:lpstr>
      <vt:lpstr>Random Forest</vt:lpstr>
      <vt:lpstr>Accuracy</vt:lpstr>
      <vt:lpstr>Precision</vt:lpstr>
      <vt:lpstr>Recall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ANALYTICS AND TALENT RETENTION</dc:title>
  <dc:creator>KOUSHIK SIVA</dc:creator>
  <cp:lastModifiedBy>KOUSHIK SIVA</cp:lastModifiedBy>
  <cp:revision>16</cp:revision>
  <dcterms:created xsi:type="dcterms:W3CDTF">2023-04-05T18:39:48Z</dcterms:created>
  <dcterms:modified xsi:type="dcterms:W3CDTF">2023-04-30T03:12:25Z</dcterms:modified>
</cp:coreProperties>
</file>